
<file path=[Content_Types].xml><?xml version="1.0" encoding="utf-8"?>
<Types xmlns="http://schemas.openxmlformats.org/package/2006/content-types">
  <Override PartName="/ppt/tableStyles.xml" ContentType="application/vnd.openxmlformats-officedocument.presentationml.tableStyles+xml"/>
  <Override PartName="/ppt/slides/slide39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0.xml" ContentType="application/vnd.openxmlformats-officedocument.presentationml.slide+xml"/>
  <Override PartName="/ppt/slides/slide15.xml" ContentType="application/vnd.openxmlformats-officedocument.presentationml.slide+xml"/>
  <Override PartName="/ppt/slides/slide34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0.xml" ContentType="application/vnd.openxmlformats-officedocument.presentationml.slide+xml"/>
  <Override PartName="/ppt/slides/slide27.xml" ContentType="application/vnd.openxmlformats-officedocument.presentationml.slide+xml"/>
  <Override PartName="/ppt/theme/theme1.xml" ContentType="application/vnd.openxmlformats-officedocument.theme+xml"/>
  <Default Extension="rels" ContentType="application/vnd.openxmlformats-package.relationships+xml"/>
  <Override PartName="/ppt/slides/slide46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Default Extension="jpeg" ContentType="image/jpeg"/>
  <Override PartName="/ppt/slides/slide12.xml" ContentType="application/vnd.openxmlformats-officedocument.presentationml.slide+xml"/>
  <Override PartName="/ppt/slides/slide31.xml" ContentType="application/vnd.openxmlformats-officedocument.presentationml.slide+xml"/>
  <Override PartName="/ppt/slides/slide29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50.xml" ContentType="application/vnd.openxmlformats-officedocument.presentationml.slide+xml"/>
  <Override PartName="/ppt/slides/slide48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43.xml" ContentType="application/vnd.openxmlformats-officedocument.presentationml.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3.xml" ContentType="application/vnd.openxmlformats-officedocument.presentationml.slide+xml"/>
  <Override PartName="/docProps/core.xml" ContentType="application/vnd.openxmlformats-package.core-properties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Default Extension="bin" ContentType="application/vnd.openxmlformats-officedocument.presentationml.printerSettings"/>
  <Override PartName="/ppt/slides/slide11.xml" ContentType="application/vnd.openxmlformats-officedocument.presentationml.slide+xml"/>
  <Override PartName="/ppt/slides/slide30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slides/slide47.xml" ContentType="application/vnd.openxmlformats-officedocument.presentationml.slide+xml"/>
  <Default Extension="pdf" ContentType="application/pdf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42.xml" ContentType="application/vnd.openxmlformats-officedocument.presentationml.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3.xml" ContentType="application/vnd.openxmlformats-officedocument.presentationml.slide+xml"/>
  <Default Extension="png" ContentType="image/png"/>
  <Override PartName="/ppt/slideLayouts/slideLayout3.xml" ContentType="application/vnd.openxmlformats-officedocument.presentationml.slideLayout+xml"/>
  <Override PartName="/ppt/slides/slide13.xml" ContentType="application/vnd.openxmlformats-officedocument.presentationml.slide+xml"/>
  <Override PartName="/ppt/slides/slide3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49.xml" ContentType="application/vnd.openxmlformats-officedocument.presentationml.slide+xml"/>
  <Default Extension="gif" ContentType="image/gif"/>
  <Override PartName="/ppt/slides/slide25.xml" ContentType="application/vnd.openxmlformats-officedocument.presentationml.slide+xml"/>
  <Override PartName="/ppt/slides/slide44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53"/>
  </p:notesMasterIdLst>
  <p:sldIdLst>
    <p:sldId id="256" r:id="rId2"/>
    <p:sldId id="312" r:id="rId3"/>
    <p:sldId id="367" r:id="rId4"/>
    <p:sldId id="389" r:id="rId5"/>
    <p:sldId id="368" r:id="rId6"/>
    <p:sldId id="391" r:id="rId7"/>
    <p:sldId id="390" r:id="rId8"/>
    <p:sldId id="376" r:id="rId9"/>
    <p:sldId id="411" r:id="rId10"/>
    <p:sldId id="412" r:id="rId11"/>
    <p:sldId id="413" r:id="rId12"/>
    <p:sldId id="414" r:id="rId13"/>
    <p:sldId id="415" r:id="rId14"/>
    <p:sldId id="410" r:id="rId15"/>
    <p:sldId id="416" r:id="rId16"/>
    <p:sldId id="307" r:id="rId17"/>
    <p:sldId id="308" r:id="rId18"/>
    <p:sldId id="402" r:id="rId19"/>
    <p:sldId id="404" r:id="rId20"/>
    <p:sldId id="347" r:id="rId21"/>
    <p:sldId id="348" r:id="rId22"/>
    <p:sldId id="344" r:id="rId23"/>
    <p:sldId id="361" r:id="rId24"/>
    <p:sldId id="293" r:id="rId25"/>
    <p:sldId id="379" r:id="rId26"/>
    <p:sldId id="380" r:id="rId27"/>
    <p:sldId id="349" r:id="rId28"/>
    <p:sldId id="341" r:id="rId29"/>
    <p:sldId id="381" r:id="rId30"/>
    <p:sldId id="382" r:id="rId31"/>
    <p:sldId id="406" r:id="rId32"/>
    <p:sldId id="405" r:id="rId33"/>
    <p:sldId id="392" r:id="rId34"/>
    <p:sldId id="393" r:id="rId35"/>
    <p:sldId id="366" r:id="rId36"/>
    <p:sldId id="351" r:id="rId37"/>
    <p:sldId id="395" r:id="rId38"/>
    <p:sldId id="396" r:id="rId39"/>
    <p:sldId id="397" r:id="rId40"/>
    <p:sldId id="398" r:id="rId41"/>
    <p:sldId id="399" r:id="rId42"/>
    <p:sldId id="394" r:id="rId43"/>
    <p:sldId id="343" r:id="rId44"/>
    <p:sldId id="294" r:id="rId45"/>
    <p:sldId id="400" r:id="rId46"/>
    <p:sldId id="383" r:id="rId47"/>
    <p:sldId id="384" r:id="rId48"/>
    <p:sldId id="385" r:id="rId49"/>
    <p:sldId id="386" r:id="rId50"/>
    <p:sldId id="387" r:id="rId51"/>
    <p:sldId id="388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3759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-4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A4FF1-04E4-4596-8408-296A9C21D781}" type="datetimeFigureOut">
              <a:rPr lang="en-US" smtClean="0"/>
              <a:pPr/>
              <a:t>9/1/14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8BCFF-4933-4AB2-818E-09E808315A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CFF-4933-4AB2-818E-09E808315A9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F2219-0447-48F2-8EE2-D242F896B404}" type="datetimeFigureOut">
              <a:rPr lang="en-US" smtClean="0"/>
              <a:pPr/>
              <a:t>9/1/14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38885-6AA3-45AF-98DE-3A7463A4F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F2219-0447-48F2-8EE2-D242F896B404}" type="datetimeFigureOut">
              <a:rPr lang="en-US" smtClean="0"/>
              <a:pPr/>
              <a:t>9/1/14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38885-6AA3-45AF-98DE-3A7463A4F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F2219-0447-48F2-8EE2-D242F896B404}" type="datetimeFigureOut">
              <a:rPr lang="en-US" smtClean="0"/>
              <a:pPr/>
              <a:t>9/1/14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38885-6AA3-45AF-98DE-3A7463A4F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F2219-0447-48F2-8EE2-D242F896B404}" type="datetimeFigureOut">
              <a:rPr lang="en-US" smtClean="0"/>
              <a:pPr/>
              <a:t>9/1/14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38885-6AA3-45AF-98DE-3A7463A4F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F2219-0447-48F2-8EE2-D242F896B404}" type="datetimeFigureOut">
              <a:rPr lang="en-US" smtClean="0"/>
              <a:pPr/>
              <a:t>9/1/14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38885-6AA3-45AF-98DE-3A7463A4F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F2219-0447-48F2-8EE2-D242F896B404}" type="datetimeFigureOut">
              <a:rPr lang="en-US" smtClean="0"/>
              <a:pPr/>
              <a:t>9/1/14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38885-6AA3-45AF-98DE-3A7463A4F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F2219-0447-48F2-8EE2-D242F896B404}" type="datetimeFigureOut">
              <a:rPr lang="en-US" smtClean="0"/>
              <a:pPr/>
              <a:t>9/1/14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38885-6AA3-45AF-98DE-3A7463A4F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F2219-0447-48F2-8EE2-D242F896B404}" type="datetimeFigureOut">
              <a:rPr lang="en-US" smtClean="0"/>
              <a:pPr/>
              <a:t>9/1/14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38885-6AA3-45AF-98DE-3A7463A4F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F2219-0447-48F2-8EE2-D242F896B404}" type="datetimeFigureOut">
              <a:rPr lang="en-US" smtClean="0"/>
              <a:pPr/>
              <a:t>9/1/14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38885-6AA3-45AF-98DE-3A7463A4F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F2219-0447-48F2-8EE2-D242F896B404}" type="datetimeFigureOut">
              <a:rPr lang="en-US" smtClean="0"/>
              <a:pPr/>
              <a:t>9/1/14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38885-6AA3-45AF-98DE-3A7463A4F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F2219-0447-48F2-8EE2-D242F896B404}" type="datetimeFigureOut">
              <a:rPr lang="en-US" smtClean="0"/>
              <a:pPr/>
              <a:t>9/1/14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38885-6AA3-45AF-98DE-3A7463A4F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F2219-0447-48F2-8EE2-D242F896B404}" type="datetimeFigureOut">
              <a:rPr lang="en-US" smtClean="0"/>
              <a:pPr/>
              <a:t>9/1/14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38885-6AA3-45AF-98DE-3A7463A4F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df"/><Relationship Id="rId4" Type="http://schemas.openxmlformats.org/officeDocument/2006/relationships/image" Target="../media/image32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df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df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df"/><Relationship Id="rId3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df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df"/><Relationship Id="rId3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df"/><Relationship Id="rId3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gi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df"/><Relationship Id="rId3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df"/><Relationship Id="rId3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gi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gi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df"/><Relationship Id="rId3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df"/><Relationship Id="rId3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df"/><Relationship Id="rId3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df"/><Relationship Id="rId3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df"/><Relationship Id="rId3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df"/><Relationship Id="rId3" Type="http://schemas.openxmlformats.org/officeDocument/2006/relationships/image" Target="../media/image4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gi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gi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gi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gi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gi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df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738027"/>
            <a:ext cx="1728556" cy="111997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7454" y="308912"/>
            <a:ext cx="8753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Probing the Solar Interior on Multiple Timescales Using Global </a:t>
            </a:r>
            <a:r>
              <a:rPr lang="en-US" sz="4000" dirty="0" err="1" smtClean="0"/>
              <a:t>Helioseismololgy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4275967" y="1592544"/>
            <a:ext cx="716612" cy="375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6341" y="1950242"/>
            <a:ext cx="812538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Edward Rhodes, University of Southern California and Jet Propulsion Laboratory</a:t>
            </a:r>
          </a:p>
          <a:p>
            <a:pPr algn="ctr"/>
            <a:r>
              <a:rPr lang="en-US" sz="2400" dirty="0" smtClean="0"/>
              <a:t>Johann Reiter, Technical University Munich  </a:t>
            </a:r>
          </a:p>
          <a:p>
            <a:pPr algn="ctr"/>
            <a:r>
              <a:rPr lang="en-US" sz="2400" dirty="0" smtClean="0"/>
              <a:t>Sasha </a:t>
            </a:r>
            <a:r>
              <a:rPr lang="en-US" sz="2400" dirty="0" err="1" smtClean="0"/>
              <a:t>Kosovichev</a:t>
            </a:r>
            <a:r>
              <a:rPr lang="en-US" sz="2400" dirty="0" smtClean="0"/>
              <a:t>, Big Bear Solar Observatory, New 
Jersey Institute of Technology</a:t>
            </a:r>
          </a:p>
          <a:p>
            <a:pPr algn="ctr"/>
            <a:r>
              <a:rPr lang="en-US" sz="2400" dirty="0" smtClean="0"/>
              <a:t> </a:t>
            </a:r>
            <a:r>
              <a:rPr lang="en-US" sz="2400" dirty="0" err="1" smtClean="0"/>
              <a:t>Jesper</a:t>
            </a:r>
            <a:r>
              <a:rPr lang="en-US" sz="2400" dirty="0" smtClean="0"/>
              <a:t> </a:t>
            </a:r>
            <a:r>
              <a:rPr lang="en-US" sz="2400" dirty="0" err="1" smtClean="0"/>
              <a:t>Schou</a:t>
            </a:r>
            <a:r>
              <a:rPr lang="en-US" sz="2400" dirty="0" smtClean="0"/>
              <a:t>, Tim Larson, and Phil </a:t>
            </a:r>
            <a:r>
              <a:rPr lang="en-US" sz="2400" dirty="0" err="1" smtClean="0"/>
              <a:t>Scherrer</a:t>
            </a:r>
            <a:r>
              <a:rPr lang="en-US" sz="2400" dirty="0" smtClean="0"/>
              <a:t>, Stanford University</a:t>
            </a:r>
          </a:p>
          <a:p>
            <a:pPr algn="ctr"/>
            <a:r>
              <a:rPr lang="en-US" sz="2400" dirty="0" smtClean="0"/>
              <a:t>Stephen Pinkerton, University of Southern California</a:t>
            </a:r>
          </a:p>
          <a:p>
            <a:pPr algn="ctr"/>
            <a:endParaRPr lang="en-US" sz="2400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79962" y="4556744"/>
            <a:ext cx="619487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HELAS VI/SOHO28/SPACEINN Conference on </a:t>
            </a:r>
          </a:p>
          <a:p>
            <a:pPr algn="ctr"/>
            <a:r>
              <a:rPr lang="en-US" sz="2400" dirty="0" err="1" smtClean="0"/>
              <a:t>Helioseismology</a:t>
            </a:r>
            <a:r>
              <a:rPr lang="en-US" sz="2400" dirty="0" smtClean="0"/>
              <a:t> and Applications</a:t>
            </a:r>
          </a:p>
          <a:p>
            <a:pPr algn="ctr"/>
            <a:r>
              <a:rPr lang="en-US" sz="2400" dirty="0" smtClean="0"/>
              <a:t>Max-Planck-Institute fur </a:t>
            </a:r>
            <a:r>
              <a:rPr lang="en-US" sz="2400" dirty="0" err="1" smtClean="0"/>
              <a:t>Sonnensysemforschung</a:t>
            </a:r>
            <a:endParaRPr lang="en-US" sz="2400" dirty="0" smtClean="0"/>
          </a:p>
          <a:p>
            <a:pPr algn="ctr"/>
            <a:r>
              <a:rPr lang="en-US" sz="2400" dirty="0" smtClean="0"/>
              <a:t>Gottingen, Germany</a:t>
            </a:r>
          </a:p>
          <a:p>
            <a:pPr algn="ctr"/>
            <a:r>
              <a:rPr lang="en-US" sz="2400" dirty="0" smtClean="0"/>
              <a:t>September 2, 2014</a:t>
            </a:r>
            <a:endParaRPr lang="en-US" sz="2400" dirty="0"/>
          </a:p>
        </p:txBody>
      </p:sp>
      <p:pic>
        <p:nvPicPr>
          <p:cNvPr id="10" name="Picture 13" descr="jpl-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1219" y="5855609"/>
            <a:ext cx="1602781" cy="1002391"/>
          </a:xfrm>
          <a:prstGeom prst="rect">
            <a:avLst/>
          </a:prstGeom>
          <a:noFill/>
        </p:spPr>
      </p:pic>
      <p:pic>
        <p:nvPicPr>
          <p:cNvPr id="12" name="Picture 11" descr="mono_card_trans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3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0" y="5777651"/>
            <a:ext cx="1728556" cy="1080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go004619.vec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 rot="5400000">
            <a:off x="1840006" y="532395"/>
            <a:ext cx="5299364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" name="TextBox 2"/>
          <p:cNvSpPr txBox="1"/>
          <p:nvPr/>
        </p:nvSpPr>
        <p:spPr>
          <a:xfrm>
            <a:off x="199902" y="3703849"/>
            <a:ext cx="729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MDI,</a:t>
            </a:r>
          </a:p>
          <a:p>
            <a:r>
              <a:rPr lang="en-US" dirty="0" smtClean="0"/>
              <a:t>1996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07799" y="3880222"/>
            <a:ext cx="1136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GONG,</a:t>
            </a:r>
          </a:p>
          <a:p>
            <a:r>
              <a:rPr lang="en-US" dirty="0" smtClean="0"/>
              <a:t>Fall-2001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2340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Linear Regression Analyses of Binned Frequency Shifts Versus Changes in Magnetic </a:t>
            </a:r>
            <a:r>
              <a:rPr lang="en-US" dirty="0" err="1" smtClean="0"/>
              <a:t>Plage</a:t>
            </a:r>
            <a:r>
              <a:rPr lang="en-US" dirty="0" smtClean="0"/>
              <a:t> Strength Index, MPSI, at a Higher Frequency Where Both Sets of Changes Were Anti-Correlated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4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45559"/>
            <a:ext cx="9144000" cy="33071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8142" y="352748"/>
            <a:ext cx="91625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Our</a:t>
            </a:r>
            <a:r>
              <a:rPr lang="en-US" dirty="0" smtClean="0"/>
              <a:t>  </a:t>
            </a:r>
            <a:r>
              <a:rPr lang="en-US" dirty="0" smtClean="0"/>
              <a:t>Study of </a:t>
            </a:r>
            <a:r>
              <a:rPr lang="en-US" dirty="0" err="1" smtClean="0"/>
              <a:t>p</a:t>
            </a:r>
            <a:r>
              <a:rPr lang="en-US" dirty="0" smtClean="0"/>
              <a:t>-mode Frequency Shifts During Cycle 23 Shows </a:t>
            </a:r>
            <a:r>
              <a:rPr lang="en-US" dirty="0" smtClean="0"/>
              <a:t>a </a:t>
            </a:r>
            <a:r>
              <a:rPr lang="en-US" dirty="0" smtClean="0"/>
              <a:t>Continuous</a:t>
            </a:r>
          </a:p>
          <a:p>
            <a:r>
              <a:rPr lang="en-US" dirty="0" smtClean="0"/>
              <a:t>Variation in the Sensitivity of These Frequency Shifts To Changes In Solar Activity As a</a:t>
            </a:r>
          </a:p>
          <a:p>
            <a:r>
              <a:rPr lang="en-US" dirty="0" smtClean="0"/>
              <a:t>Function of </a:t>
            </a:r>
            <a:r>
              <a:rPr lang="en-US" dirty="0" smtClean="0"/>
              <a:t>Frequency. </a:t>
            </a:r>
            <a:r>
              <a:rPr lang="en-US" dirty="0" smtClean="0"/>
              <a:t>We have </a:t>
            </a:r>
            <a:r>
              <a:rPr lang="en-US" dirty="0" smtClean="0"/>
              <a:t>also Shown </a:t>
            </a:r>
            <a:r>
              <a:rPr lang="en-US" dirty="0" smtClean="0"/>
              <a:t>that the Frequencies Where the Frequency Shifts Change From Being Correlated </a:t>
            </a:r>
            <a:r>
              <a:rPr lang="en-US" dirty="0" smtClean="0"/>
              <a:t>With Activity </a:t>
            </a:r>
            <a:r>
              <a:rPr lang="en-US" dirty="0" smtClean="0"/>
              <a:t>Changes to Being Anti-Correlated Change with the Mean Level of  </a:t>
            </a:r>
            <a:r>
              <a:rPr lang="en-US" dirty="0" smtClean="0"/>
              <a:t>Activity as shown below: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22430" y="1928353"/>
            <a:ext cx="75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1996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rot="16200000" flipH="1">
            <a:off x="2477684" y="2312890"/>
            <a:ext cx="935838" cy="787844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10274" y="1928353"/>
            <a:ext cx="1314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Spring-2001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 rot="5400000">
            <a:off x="3147196" y="2666395"/>
            <a:ext cx="888804" cy="151385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409580" y="1963628"/>
            <a:ext cx="1281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Fall-2001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3657012" y="2328133"/>
            <a:ext cx="1175888" cy="834835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679540" y="1963628"/>
            <a:ext cx="764328" cy="381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1996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373312" y="1963627"/>
            <a:ext cx="138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Spring-2001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749103" y="1987144"/>
            <a:ext cx="1394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Fall-2001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16" idx="2"/>
          </p:cNvCxnSpPr>
          <p:nvPr/>
        </p:nvCxnSpPr>
        <p:spPr>
          <a:xfrm rot="16200000" flipH="1">
            <a:off x="6408094" y="1998328"/>
            <a:ext cx="1088691" cy="178147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7" idx="2"/>
          </p:cNvCxnSpPr>
          <p:nvPr/>
        </p:nvCxnSpPr>
        <p:spPr>
          <a:xfrm rot="16200000" flipH="1">
            <a:off x="6981340" y="2418706"/>
            <a:ext cx="1147483" cy="97598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1" idx="2"/>
          </p:cNvCxnSpPr>
          <p:nvPr/>
        </p:nvCxnSpPr>
        <p:spPr>
          <a:xfrm rot="5400000">
            <a:off x="7753383" y="2763757"/>
            <a:ext cx="1100450" cy="28588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3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0095"/>
            <a:ext cx="9144000" cy="51578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5079" y="211649"/>
            <a:ext cx="8337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P-mode </a:t>
            </a:r>
            <a:r>
              <a:rPr lang="en-US" dirty="0" err="1" smtClean="0"/>
              <a:t>Linewidths</a:t>
            </a:r>
            <a:r>
              <a:rPr lang="en-US" dirty="0" smtClean="0"/>
              <a:t> Also Show a Similar, but Slightly Different Dependence Upon Solar</a:t>
            </a:r>
          </a:p>
          <a:p>
            <a:r>
              <a:rPr lang="en-US" dirty="0" smtClean="0"/>
              <a:t>Activity Changes as Shown Using GONG+ Data From Fall-2001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go035220.vec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 rot="5400000">
            <a:off x="2853658" y="-164615"/>
            <a:ext cx="5299364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" name="TextBox 2"/>
          <p:cNvSpPr txBox="1"/>
          <p:nvPr/>
        </p:nvSpPr>
        <p:spPr>
          <a:xfrm>
            <a:off x="141107" y="1363957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Frequency shift </a:t>
            </a:r>
          </a:p>
          <a:p>
            <a:r>
              <a:rPr lang="en-US" dirty="0" smtClean="0"/>
              <a:t>regression slopes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9902" y="4174179"/>
            <a:ext cx="1841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Width shift </a:t>
            </a:r>
          </a:p>
          <a:p>
            <a:r>
              <a:rPr lang="en-US" dirty="0" smtClean="0"/>
              <a:t>Regression slopes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4881" y="176374"/>
            <a:ext cx="7036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Comparison of Regression Slopes from Frequency and Width Shift Studies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5479711" y="2869002"/>
            <a:ext cx="2669123" cy="411561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6244042" y="2610309"/>
            <a:ext cx="2786705" cy="834881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187152" y="6208356"/>
            <a:ext cx="6727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Both +/- and -/+ Zero-Crossing Frequencies Are Lower for Width Shifts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Solar Cycle Dependence of Frequency and Width Zero-crossings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repeating the above short-term analyses for every annual MDI Dynamics Run and for the first nine HMI 72-day observing intervals, we have been able to show that the  “+/-” and “-/+” zero-crossing frequencies for both the frequencies and line widths vary systematically with the changing mean level of activity during each analysis interval.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6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56749"/>
            <a:ext cx="9144000" cy="33673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" y="0"/>
            <a:ext cx="914400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Both our +/- (lower set) and -/+ (upper set) Zero-Crossing Frequencies That Came from the  </a:t>
            </a:r>
          </a:p>
          <a:p>
            <a:pPr algn="ctr"/>
            <a:r>
              <a:rPr lang="en-US" dirty="0" smtClean="0"/>
              <a:t>Temporal Shifts Of MDI, GONG+, and HMI </a:t>
            </a:r>
            <a:r>
              <a:rPr lang="en-US" dirty="0" err="1" smtClean="0"/>
              <a:t>p</a:t>
            </a:r>
            <a:r>
              <a:rPr lang="en-US" dirty="0" smtClean="0"/>
              <a:t>-Mode Frequencies Clearly Depend Upon the </a:t>
            </a:r>
          </a:p>
          <a:p>
            <a:pPr algn="ctr"/>
            <a:r>
              <a:rPr lang="en-US" dirty="0" smtClean="0"/>
              <a:t>Mean Level Of Activity  During Each of Our Time Intervals Regardless Of Our Use of </a:t>
            </a:r>
          </a:p>
          <a:p>
            <a:pPr algn="ctr"/>
            <a:r>
              <a:rPr lang="en-US" dirty="0" smtClean="0"/>
              <a:t>Symmetric (Left) or Asymmetric (right) Profiles. These zero-crossing trends are likely Due</a:t>
            </a:r>
          </a:p>
          <a:p>
            <a:pPr algn="ctr"/>
            <a:r>
              <a:rPr lang="en-US" dirty="0" smtClean="0"/>
              <a:t>To Solar Cycle Dependent Changes in the Acoustic Cutoff Frequency, Which Are Likely</a:t>
            </a:r>
          </a:p>
          <a:p>
            <a:pPr algn="ctr"/>
            <a:r>
              <a:rPr lang="en-US" dirty="0" smtClean="0"/>
              <a:t>Caused Themselves  By the Changing level of Magnetic Fields in the Solar Interior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00041"/>
            <a:ext cx="9144000" cy="33594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4673" y="317473"/>
            <a:ext cx="878565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Both our +/- (lower set) and -/+ (upper set) Zero-Crossing Frequencies That Came from the  </a:t>
            </a:r>
          </a:p>
          <a:p>
            <a:pPr algn="ctr"/>
            <a:r>
              <a:rPr lang="en-US" dirty="0" smtClean="0"/>
              <a:t>Temporal Shifts Of MDI, GONG+, and HMI </a:t>
            </a:r>
            <a:r>
              <a:rPr lang="en-US" dirty="0" err="1" smtClean="0"/>
              <a:t>p</a:t>
            </a:r>
            <a:r>
              <a:rPr lang="en-US" dirty="0" smtClean="0"/>
              <a:t>-Mode </a:t>
            </a:r>
            <a:r>
              <a:rPr lang="en-US" dirty="0" err="1" smtClean="0"/>
              <a:t>Linewidths</a:t>
            </a:r>
            <a:r>
              <a:rPr lang="en-US" dirty="0" smtClean="0"/>
              <a:t> Clearly Depend Upon the </a:t>
            </a:r>
          </a:p>
          <a:p>
            <a:pPr algn="ctr"/>
            <a:r>
              <a:rPr lang="en-US" dirty="0" smtClean="0"/>
              <a:t>Mean Level Of Activity  During Each of Our Time Intervals Regardless Of Our Use of </a:t>
            </a:r>
          </a:p>
          <a:p>
            <a:pPr algn="ctr"/>
            <a:r>
              <a:rPr lang="en-US" dirty="0" smtClean="0"/>
              <a:t>Symmetric (Left) or Asymmetric (right) Profiles. The </a:t>
            </a:r>
            <a:r>
              <a:rPr lang="en-US" dirty="0" err="1" smtClean="0"/>
              <a:t>Linewidth</a:t>
            </a:r>
            <a:r>
              <a:rPr lang="en-US" dirty="0" smtClean="0"/>
              <a:t> Zero-crossings Occur at Lower</a:t>
            </a:r>
          </a:p>
          <a:p>
            <a:pPr algn="ctr"/>
            <a:r>
              <a:rPr lang="en-US" dirty="0" smtClean="0"/>
              <a:t>Frequencies Than Do the Frequency Zero-Crossings.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6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9065" y="0"/>
            <a:ext cx="337096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1107" y="423297"/>
            <a:ext cx="65174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Our Measured  2009 Solar Minimum </a:t>
            </a:r>
          </a:p>
          <a:p>
            <a:r>
              <a:rPr lang="en-US" sz="2400" dirty="0" smtClean="0"/>
              <a:t>Zero-Crossing Frequencies for the</a:t>
            </a:r>
          </a:p>
          <a:p>
            <a:r>
              <a:rPr lang="en-US" sz="2400" dirty="0" smtClean="0"/>
              <a:t>Changes in both the </a:t>
            </a:r>
            <a:r>
              <a:rPr lang="en-US" sz="2400" dirty="0" err="1" smtClean="0"/>
              <a:t>p</a:t>
            </a:r>
            <a:r>
              <a:rPr lang="en-US" sz="2400" dirty="0" smtClean="0"/>
              <a:t>-Mode Frequencies </a:t>
            </a:r>
          </a:p>
          <a:p>
            <a:r>
              <a:rPr lang="en-US" sz="2400" dirty="0" smtClean="0"/>
              <a:t>and in the </a:t>
            </a:r>
            <a:r>
              <a:rPr lang="en-US" sz="2400" dirty="0" err="1" smtClean="0"/>
              <a:t>p</a:t>
            </a:r>
            <a:r>
              <a:rPr lang="en-US" sz="2400" dirty="0" smtClean="0"/>
              <a:t>-Mode Widths </a:t>
            </a:r>
          </a:p>
          <a:p>
            <a:r>
              <a:rPr lang="en-US" sz="2400" dirty="0" smtClean="0"/>
              <a:t>Were Substantially Below </a:t>
            </a:r>
          </a:p>
          <a:p>
            <a:r>
              <a:rPr lang="en-US" sz="2400" dirty="0" smtClean="0"/>
              <a:t>All Previous and Subsequent </a:t>
            </a:r>
          </a:p>
          <a:p>
            <a:r>
              <a:rPr lang="en-US" sz="2400" dirty="0" smtClean="0"/>
              <a:t>Zero-Crossings</a:t>
            </a:r>
            <a:endParaRPr lang="en-US" sz="2400" dirty="0"/>
          </a:p>
        </p:txBody>
      </p:sp>
      <p:cxnSp>
        <p:nvCxnSpPr>
          <p:cNvPr id="5" name="Straight Arrow Connector 4"/>
          <p:cNvCxnSpPr/>
          <p:nvPr/>
        </p:nvCxnSpPr>
        <p:spPr>
          <a:xfrm rot="16200000" flipH="1">
            <a:off x="5373881" y="1481468"/>
            <a:ext cx="2680881" cy="263399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586459" y="1810771"/>
            <a:ext cx="4503651" cy="4479893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go180044.vec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 rot="5400000">
            <a:off x="1897416" y="779318"/>
            <a:ext cx="5299364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" name="TextBox 2"/>
          <p:cNvSpPr txBox="1"/>
          <p:nvPr/>
        </p:nvSpPr>
        <p:spPr>
          <a:xfrm>
            <a:off x="697279" y="261494"/>
            <a:ext cx="82103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Our +/- zero-crossing frequencies are systematically higher than the so-called acoustic </a:t>
            </a:r>
          </a:p>
          <a:p>
            <a:r>
              <a:rPr lang="en-US" dirty="0" smtClean="0"/>
              <a:t>cutoff frequencies of Jimenez, Garcia, and </a:t>
            </a:r>
            <a:r>
              <a:rPr lang="en-US" dirty="0" err="1" smtClean="0"/>
              <a:t>Palle</a:t>
            </a:r>
            <a:r>
              <a:rPr lang="en-US" dirty="0" smtClean="0"/>
              <a:t> (2011),  but both quantities show a</a:t>
            </a:r>
          </a:p>
          <a:p>
            <a:r>
              <a:rPr lang="en-US" dirty="0" smtClean="0"/>
              <a:t>similar solar  cycle dependence during Cycle 23 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16200000" flipH="1">
            <a:off x="1836525" y="989976"/>
            <a:ext cx="2029694" cy="11704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790579" y="1400916"/>
            <a:ext cx="3000958" cy="18926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go193800.vec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 rot="5400000">
            <a:off x="1885720" y="625386"/>
            <a:ext cx="5299364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TextBox 3"/>
          <p:cNvSpPr txBox="1"/>
          <p:nvPr/>
        </p:nvSpPr>
        <p:spPr>
          <a:xfrm>
            <a:off x="410896" y="348659"/>
            <a:ext cx="85938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Both our “+/-” zero-crossing frequencies and the “acoustic cutoff frequencies” of Jimenez, </a:t>
            </a:r>
          </a:p>
          <a:p>
            <a:r>
              <a:rPr lang="en-US" dirty="0" smtClean="0"/>
              <a:t>Garcia and </a:t>
            </a:r>
            <a:r>
              <a:rPr lang="en-US" dirty="0" err="1" smtClean="0"/>
              <a:t>Palle</a:t>
            </a:r>
            <a:r>
              <a:rPr lang="en-US" dirty="0" smtClean="0"/>
              <a:t> (2011) are correlated with each other although the zero-crossing </a:t>
            </a:r>
          </a:p>
          <a:p>
            <a:r>
              <a:rPr lang="en-US" dirty="0" smtClean="0"/>
              <a:t>Frequencies show a wider range of variations than do their measurements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Outline</a:t>
            </a:r>
            <a:endParaRPr lang="en-US" sz="4000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64524" y="1600200"/>
            <a:ext cx="8779475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Description of our methodology</a:t>
            </a:r>
          </a:p>
          <a:p>
            <a:r>
              <a:rPr lang="en-US" dirty="0" smtClean="0"/>
              <a:t>Results of the study of short-term </a:t>
            </a:r>
            <a:r>
              <a:rPr lang="en-US" dirty="0" err="1" smtClean="0"/>
              <a:t>p</a:t>
            </a:r>
            <a:r>
              <a:rPr lang="en-US" dirty="0" smtClean="0"/>
              <a:t>-mode frequency and width shifts in response to changing levels of solar activity</a:t>
            </a:r>
          </a:p>
          <a:p>
            <a:r>
              <a:rPr lang="en-US" dirty="0" smtClean="0"/>
              <a:t>Results of the study of longer term changes in the solar internal sound speed through inversion of long-duration frequency tables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Summary of  Short-Term Frequency  and Width Shift Discoveries </a:t>
            </a:r>
            <a:endParaRPr lang="en-US" sz="4000" dirty="0"/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77200" cy="4114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 dirty="0" smtClean="0"/>
              <a:t>We have </a:t>
            </a:r>
            <a:r>
              <a:rPr lang="en-US" sz="2800" dirty="0"/>
              <a:t>shown that the temporal </a:t>
            </a:r>
            <a:r>
              <a:rPr lang="en-US" sz="2800" dirty="0" err="1"/>
              <a:t>p</a:t>
            </a:r>
            <a:r>
              <a:rPr lang="en-US" sz="2800" dirty="0"/>
              <a:t>-mode frequency shifts have a systematic dependence upon the frequencies of the modes in which the shifts are correlated with changes in activity at the lower frequencies, but then become anti-correlated with the activity changes at higher frequencies, and may also return to being correlated with the activity changes at the highest frequencies</a:t>
            </a:r>
            <a:endParaRPr lang="en-US" sz="2800" dirty="0" smtClean="0"/>
          </a:p>
          <a:p>
            <a:pPr>
              <a:lnSpc>
                <a:spcPct val="90000"/>
              </a:lnSpc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Clr>
                <a:srgbClr val="000000"/>
              </a:buClr>
              <a:buFont typeface="Monotype Sorts" charset="2"/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811136" presetClass="entr" presetSubtype="-107376064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7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Summary of Short-Term Frequency and Width Shift Discoveries (cont.)</a:t>
            </a:r>
            <a:endParaRPr lang="en-US" sz="4000" dirty="0"/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77200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Clr>
                <a:srgbClr val="000000"/>
              </a:buClr>
              <a:buFont typeface="Monotype Sorts" charset="2"/>
              <a:buNone/>
            </a:pPr>
            <a:endParaRPr lang="en-US" sz="2400"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400" dirty="0"/>
              <a:t>We have shown that the slopes of the width shifts change sign at different frequencies than do the slopes of the frequency shifts </a:t>
            </a:r>
            <a:r>
              <a:rPr lang="en-US" sz="2400" dirty="0" smtClean="0"/>
              <a:t>themselves.</a:t>
            </a:r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400" dirty="0"/>
              <a:t>We have shown that the frequencies where both the  frequency shifts and the width shifts change sign </a:t>
            </a:r>
            <a:r>
              <a:rPr lang="en-US" sz="2400" dirty="0" smtClean="0"/>
              <a:t>(i.</a:t>
            </a:r>
            <a:r>
              <a:rPr lang="en-US" sz="2400" dirty="0"/>
              <a:t>e., the so-called</a:t>
            </a:r>
            <a:r>
              <a:rPr lang="en-US" sz="2400" dirty="0" smtClean="0"/>
              <a:t> +/- and -/+ zero</a:t>
            </a:r>
            <a:r>
              <a:rPr lang="en-US" sz="2400" dirty="0"/>
              <a:t>-crossing frequencies) also change with the changing level of overall level of solar activity from year to </a:t>
            </a:r>
            <a:r>
              <a:rPr lang="en-US" sz="2400" dirty="0" smtClean="0"/>
              <a:t>year.</a:t>
            </a:r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400" dirty="0" smtClean="0"/>
              <a:t>We have shown that the zero-crossing frequencies are closer to the theoretical acoustic cutoff frequencies than are those of Jimenez, Garcia, and </a:t>
            </a:r>
            <a:r>
              <a:rPr lang="en-US" sz="2400" dirty="0" err="1" smtClean="0"/>
              <a:t>Palle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pPr>
              <a:lnSpc>
                <a:spcPct val="90000"/>
              </a:lnSpc>
              <a:buClr>
                <a:srgbClr val="000000"/>
              </a:buClr>
              <a:buFont typeface="Monotype Sorts" charset="2"/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811136" presetClass="entr" presetSubtype="-107376064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811136" presetClass="entr" presetSubtype="-107376064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811136" presetClass="entr" presetSubtype="-107376064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63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466591"/>
            <a:ext cx="9143999" cy="1104900"/>
          </a:xfrm>
        </p:spPr>
        <p:txBody>
          <a:bodyPr>
            <a:noAutofit/>
          </a:bodyPr>
          <a:lstStyle/>
          <a:p>
            <a:r>
              <a:rPr lang="en-US" sz="4000" dirty="0" smtClean="0"/>
              <a:t>Search for Temporal Changes in the Internal Solar Sound Speed </a:t>
            </a:r>
            <a:endParaRPr lang="en-US" sz="4000" dirty="0"/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1107" y="1894182"/>
            <a:ext cx="9002893" cy="4114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/>
              <a:buChar char="•"/>
            </a:pPr>
            <a:endParaRPr lang="en-US" sz="2400" dirty="0" smtClean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400" dirty="0" smtClean="0"/>
              <a:t>We </a:t>
            </a:r>
            <a:r>
              <a:rPr lang="en-US" sz="2400" dirty="0"/>
              <a:t>have now</a:t>
            </a:r>
            <a:r>
              <a:rPr lang="en-US" sz="2400" dirty="0" smtClean="0"/>
              <a:t> generated </a:t>
            </a:r>
            <a:r>
              <a:rPr lang="en-US" sz="2400" dirty="0"/>
              <a:t>sets of</a:t>
            </a:r>
            <a:r>
              <a:rPr lang="en-US" sz="2400" dirty="0" smtClean="0"/>
              <a:t> 45- to 94-</a:t>
            </a:r>
            <a:r>
              <a:rPr lang="en-US" sz="2400" dirty="0"/>
              <a:t>day power spectra which</a:t>
            </a:r>
            <a:r>
              <a:rPr lang="en-US" sz="2400" dirty="0" smtClean="0"/>
              <a:t> came </a:t>
            </a:r>
            <a:r>
              <a:rPr lang="en-US" sz="2400" dirty="0"/>
              <a:t>from</a:t>
            </a:r>
            <a:r>
              <a:rPr lang="en-US" sz="2400" dirty="0" smtClean="0"/>
              <a:t> all but two of the 15 of the </a:t>
            </a:r>
            <a:r>
              <a:rPr lang="en-US" sz="2400" dirty="0"/>
              <a:t>annual MDI Dynamics Runs</a:t>
            </a:r>
            <a:r>
              <a:rPr lang="en-US" sz="2400" dirty="0" smtClean="0"/>
              <a:t> between </a:t>
            </a:r>
            <a:r>
              <a:rPr lang="en-US" sz="2400" dirty="0"/>
              <a:t>1996 through </a:t>
            </a:r>
            <a:r>
              <a:rPr lang="en-US" sz="2400" dirty="0" smtClean="0"/>
              <a:t>2010, and we have also generated power spectra that were computed from nine HMI 72-day observing runs from mid-2010 through mid-2012.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2400" dirty="0" smtClean="0"/>
              <a:t>We have employed our WMLTP method to fit each of these sets </a:t>
            </a:r>
            <a:r>
              <a:rPr lang="en-US" sz="2400" dirty="0"/>
              <a:t>of </a:t>
            </a:r>
            <a:r>
              <a:rPr lang="en-US" sz="2400" i="1" dirty="0" err="1"/>
              <a:t>m</a:t>
            </a:r>
            <a:r>
              <a:rPr lang="en-US" sz="2400" dirty="0"/>
              <a:t>-averaged spectra</a:t>
            </a:r>
            <a:r>
              <a:rPr lang="en-US" sz="2400" dirty="0" smtClean="0"/>
              <a:t>.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2400" dirty="0" smtClean="0"/>
              <a:t>We have identified a common set of roughly 6300 modes having frequencies between 900 and 4500 </a:t>
            </a:r>
            <a:r>
              <a:rPr lang="en-US" sz="2400" dirty="0" err="1" smtClean="0">
                <a:latin typeface="Symbol"/>
              </a:rPr>
              <a:t>m</a:t>
            </a:r>
            <a:r>
              <a:rPr lang="en-US" sz="2400" dirty="0" err="1" smtClean="0"/>
              <a:t>Hz</a:t>
            </a:r>
            <a:r>
              <a:rPr lang="en-US" sz="2400" dirty="0" smtClean="0"/>
              <a:t> that were present in  all 23 frequency tables.  </a:t>
            </a:r>
          </a:p>
          <a:p>
            <a:pPr>
              <a:lnSpc>
                <a:spcPct val="90000"/>
              </a:lnSpc>
              <a:buClr>
                <a:schemeClr val="tx1"/>
              </a:buClr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Clr>
                <a:srgbClr val="000000"/>
              </a:buClr>
              <a:buFont typeface="Monotype Sorts" charset="2"/>
              <a:buChar char="u"/>
            </a:pPr>
            <a:endParaRPr lang="en-US" sz="24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Clr>
                <a:srgbClr val="000000"/>
              </a:buClr>
              <a:buFont typeface="Monotype Sorts" charset="2"/>
              <a:buChar char="u"/>
            </a:pPr>
            <a:endParaRPr lang="en-US" sz="24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811136" presetClass="entr" presetSubtype="-107376064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811136" presetClass="entr" presetSubtype="-107376064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811136" presetClass="entr" presetSubtype="-107376064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67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3211" y="1579819"/>
            <a:ext cx="6984775" cy="4867916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Z.MDI.100507to0711.nuvsl.rev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413014" y="1808708"/>
            <a:ext cx="6400800" cy="4483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" y="-2"/>
            <a:ext cx="9144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Complete Set of 12359 Intermediate- and High-Degree Frequencies Computed  by Johann </a:t>
            </a:r>
          </a:p>
          <a:p>
            <a:pPr algn="ctr"/>
            <a:r>
              <a:rPr lang="en-US" dirty="0" smtClean="0"/>
              <a:t>Reiter Using Latest Version of WMLTP Fitting Code on </a:t>
            </a:r>
            <a:r>
              <a:rPr lang="en-US" dirty="0" err="1" smtClean="0"/>
              <a:t>m</a:t>
            </a:r>
            <a:r>
              <a:rPr lang="en-US" dirty="0" smtClean="0"/>
              <a:t>-Averaged Spectra from 2010 MDI</a:t>
            </a:r>
          </a:p>
          <a:p>
            <a:pPr algn="ctr"/>
            <a:r>
              <a:rPr lang="en-US" dirty="0" smtClean="0"/>
              <a:t> Dynamics Run. Subset of 6366 Frequencies of Degrees Up To 1000 That Ranged Between 0.9 and 4.5 </a:t>
            </a:r>
            <a:r>
              <a:rPr lang="en-US" dirty="0" err="1" smtClean="0"/>
              <a:t>mHz</a:t>
            </a:r>
            <a:r>
              <a:rPr lang="en-US" dirty="0" smtClean="0"/>
              <a:t> That Was Recently Inverted by Sasha </a:t>
            </a:r>
            <a:r>
              <a:rPr lang="en-US" dirty="0" err="1" smtClean="0"/>
              <a:t>Kosovichev</a:t>
            </a:r>
            <a:r>
              <a:rPr lang="en-US" dirty="0" smtClean="0"/>
              <a:t> Is Shown in Red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8513"/>
            <a:ext cx="895073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 Structural inversions of Both MDI  and HMI Full-disk Frequency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872" y="218113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 carried out identical structural inversions for all 23 high-resolution frequency tables using the common mode set.</a:t>
            </a:r>
          </a:p>
          <a:p>
            <a:r>
              <a:rPr lang="en-US" dirty="0" smtClean="0"/>
              <a:t>Most of the 23 input tables were inverted “as-is,” but after several of the inverted sound speed profiles showed non-solar oscillations in the radial profile of the sound speed in the deep interior, we cleaned five of the tables and repeated those inversions.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MDI Full-Disk </a:t>
            </a:r>
            <a:r>
              <a:rPr lang="en-US" i="1" dirty="0" err="1" smtClean="0"/>
              <a:t>m</a:t>
            </a:r>
            <a:r>
              <a:rPr lang="en-US" dirty="0" smtClean="0"/>
              <a:t>-Averaged Common Mode Set Inversion Results</a:t>
            </a:r>
            <a:endParaRPr lang="en-US" dirty="0"/>
          </a:p>
        </p:txBody>
      </p:sp>
      <p:pic>
        <p:nvPicPr>
          <p:cNvPr id="4" name="Content Placeholder 3" descr="MDI_soundSpeed_fullDisk.v4.gif"/>
          <p:cNvPicPr>
            <a:picLocks noGrp="1" noChangeAspect="1"/>
          </p:cNvPicPr>
          <p:nvPr>
            <p:ph idx="1"/>
          </p:nvPr>
        </p:nvPicPr>
        <p:blipFill>
          <a:blip r:embed="rId2"/>
          <a:srcRect l="-22765" r="-2276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HMI Full-Disk </a:t>
            </a:r>
            <a:r>
              <a:rPr lang="en-US" i="1" dirty="0" err="1" smtClean="0"/>
              <a:t>m</a:t>
            </a:r>
            <a:r>
              <a:rPr lang="en-US" dirty="0" smtClean="0"/>
              <a:t>-Averaged Common Mode Set Inversion Results</a:t>
            </a:r>
            <a:endParaRPr lang="en-US" dirty="0"/>
          </a:p>
        </p:txBody>
      </p:sp>
      <p:pic>
        <p:nvPicPr>
          <p:cNvPr id="4" name="Content Placeholder 3" descr="HMI_soundSpeed_fullDisk.v2.gif"/>
          <p:cNvPicPr>
            <a:picLocks noGrp="1" noChangeAspect="1"/>
          </p:cNvPicPr>
          <p:nvPr>
            <p:ph idx="1"/>
          </p:nvPr>
        </p:nvPicPr>
        <p:blipFill>
          <a:blip r:embed="rId2"/>
          <a:srcRect l="-22765" r="-2276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Solar Subsurface Shear Layer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972" y="1600200"/>
            <a:ext cx="8595742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solar subsurface, or near surface, shear layer was first identified by our group using observations of </a:t>
            </a:r>
            <a:r>
              <a:rPr lang="en-US" dirty="0" err="1" smtClean="0"/>
              <a:t>p</a:t>
            </a:r>
            <a:r>
              <a:rPr lang="en-US" dirty="0" smtClean="0"/>
              <a:t>-mode rotational frequency-splitting coefficients that were obtained at the Mount Wilson 60-Foot Solar Tower in 1994 by Steve </a:t>
            </a:r>
            <a:r>
              <a:rPr lang="en-US" dirty="0" err="1" smtClean="0"/>
              <a:t>Tomczyk</a:t>
            </a:r>
            <a:r>
              <a:rPr lang="en-US" dirty="0" smtClean="0"/>
              <a:t>.</a:t>
            </a:r>
          </a:p>
          <a:p>
            <a:r>
              <a:rPr lang="en-US" dirty="0" smtClean="0"/>
              <a:t>Later Sylvain </a:t>
            </a:r>
            <a:r>
              <a:rPr lang="en-US" dirty="0" err="1" smtClean="0"/>
              <a:t>Korzennik</a:t>
            </a:r>
            <a:r>
              <a:rPr lang="en-US" dirty="0" smtClean="0"/>
              <a:t> acquired higher resolution observations at the 60-Foot Tower in 1988 and extended the observations of the shear layer closer to the solar surface.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1099"/>
            <a:ext cx="9144000" cy="1143000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/>
              <a:t>Radial Profile of Equatorial Angular Velocity Computed From An Inversion of Frequency-splitting Coefficients Computed By </a:t>
            </a:r>
            <a:r>
              <a:rPr lang="en-US" sz="2400" dirty="0" err="1" smtClean="0"/>
              <a:t>Jesper</a:t>
            </a:r>
            <a:r>
              <a:rPr lang="en-US" sz="2400" dirty="0" smtClean="0"/>
              <a:t> </a:t>
            </a:r>
            <a:r>
              <a:rPr lang="en-US" sz="2400" dirty="0" err="1" smtClean="0"/>
              <a:t>Schou</a:t>
            </a:r>
            <a:r>
              <a:rPr lang="en-US" sz="2400" dirty="0" smtClean="0"/>
              <a:t> of MDI Data Acquired During the 1996 Solar Minimum Which Shows the Solar Subsurface Shear Layer at the Right</a:t>
            </a:r>
            <a:endParaRPr lang="en-US" sz="2400" dirty="0"/>
          </a:p>
        </p:txBody>
      </p:sp>
      <p:pic>
        <p:nvPicPr>
          <p:cNvPr id="3" name="Picture 2" descr="plot700.0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27728" y="1434508"/>
            <a:ext cx="7616272" cy="9856352"/>
          </a:xfrm>
          <a:prstGeom prst="rect">
            <a:avLst/>
          </a:prstGeom>
          <a:solidFill>
            <a:schemeClr val="tx1"/>
          </a:solidFill>
        </p:spPr>
      </p:pic>
      <p:cxnSp>
        <p:nvCxnSpPr>
          <p:cNvPr id="5" name="Straight Connector 4"/>
          <p:cNvCxnSpPr/>
          <p:nvPr/>
        </p:nvCxnSpPr>
        <p:spPr>
          <a:xfrm rot="5400000">
            <a:off x="5179094" y="4450501"/>
            <a:ext cx="3751677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Left Brace 5"/>
          <p:cNvSpPr/>
          <p:nvPr/>
        </p:nvSpPr>
        <p:spPr>
          <a:xfrm>
            <a:off x="6208689" y="2763189"/>
            <a:ext cx="708115" cy="283373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09382" y="3974289"/>
            <a:ext cx="1728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Symbol"/>
              </a:rPr>
              <a:t>DW=</a:t>
            </a:r>
            <a:r>
              <a:rPr lang="en-US" dirty="0" err="1" smtClean="0">
                <a:solidFill>
                  <a:schemeClr val="accent1"/>
                </a:solidFill>
                <a:latin typeface="Symbol"/>
              </a:rPr>
              <a:t>W</a:t>
            </a:r>
            <a:r>
              <a:rPr lang="en-US" baseline="-25000" dirty="0" err="1" smtClean="0">
                <a:solidFill>
                  <a:schemeClr val="accent1"/>
                </a:solidFill>
                <a:latin typeface="Calibri"/>
              </a:rPr>
              <a:t>max</a:t>
            </a:r>
            <a:r>
              <a:rPr lang="en-US" dirty="0" err="1" smtClean="0">
                <a:solidFill>
                  <a:schemeClr val="accent1"/>
                </a:solidFill>
                <a:latin typeface="Symbol"/>
              </a:rPr>
              <a:t>-W</a:t>
            </a:r>
            <a:r>
              <a:rPr lang="en-US" baseline="-25000" dirty="0" err="1" smtClean="0">
                <a:solidFill>
                  <a:schemeClr val="accent1"/>
                </a:solidFill>
                <a:latin typeface="Calibri"/>
              </a:rPr>
              <a:t>surf</a:t>
            </a:r>
            <a:endParaRPr lang="en-US" dirty="0">
              <a:solidFill>
                <a:schemeClr val="accent1"/>
              </a:solidFill>
              <a:latin typeface="Symbol"/>
            </a:endParaRPr>
          </a:p>
        </p:txBody>
      </p:sp>
      <p:sp>
        <p:nvSpPr>
          <p:cNvPr id="12" name="Left Brace 11"/>
          <p:cNvSpPr/>
          <p:nvPr/>
        </p:nvSpPr>
        <p:spPr>
          <a:xfrm rot="5400000">
            <a:off x="7345682" y="1666008"/>
            <a:ext cx="606940" cy="1187646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rot="16200000" flipH="1">
            <a:off x="6249888" y="1616736"/>
            <a:ext cx="1610880" cy="870157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61058" y="1622639"/>
            <a:ext cx="1493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Symbol"/>
              </a:rPr>
              <a:t>D</a:t>
            </a:r>
            <a:r>
              <a:rPr lang="en-US" dirty="0" smtClean="0">
                <a:solidFill>
                  <a:schemeClr val="accent1"/>
                </a:solidFill>
                <a:latin typeface="Calibri"/>
              </a:rPr>
              <a:t>R= </a:t>
            </a:r>
            <a:r>
              <a:rPr lang="en-US" dirty="0" err="1" smtClean="0">
                <a:solidFill>
                  <a:schemeClr val="accent1"/>
                </a:solidFill>
                <a:latin typeface="Calibri"/>
              </a:rPr>
              <a:t>R</a:t>
            </a:r>
            <a:r>
              <a:rPr lang="en-US" baseline="-25000" dirty="0" err="1" smtClean="0">
                <a:solidFill>
                  <a:schemeClr val="accent1"/>
                </a:solidFill>
                <a:latin typeface="Calibri"/>
              </a:rPr>
              <a:t>sun</a:t>
            </a:r>
            <a:r>
              <a:rPr lang="en-US" dirty="0" smtClean="0">
                <a:solidFill>
                  <a:schemeClr val="accent1"/>
                </a:solidFill>
                <a:latin typeface="Calibri"/>
              </a:rPr>
              <a:t> -</a:t>
            </a:r>
            <a:r>
              <a:rPr lang="en-US" dirty="0" err="1" smtClean="0">
                <a:solidFill>
                  <a:schemeClr val="accent1"/>
                </a:solidFill>
                <a:latin typeface="Calibri"/>
              </a:rPr>
              <a:t>R</a:t>
            </a:r>
            <a:r>
              <a:rPr lang="en-US" baseline="-25000" dirty="0" err="1" smtClean="0">
                <a:solidFill>
                  <a:schemeClr val="accent1"/>
                </a:solidFill>
                <a:latin typeface="Calibri"/>
              </a:rPr>
              <a:t>base</a:t>
            </a:r>
            <a:endParaRPr lang="en-US" dirty="0">
              <a:solidFill>
                <a:schemeClr val="accent1"/>
              </a:solidFill>
              <a:latin typeface="Symbo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85369" y="6488668"/>
            <a:ext cx="1928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1"/>
                </a:solidFill>
              </a:rPr>
              <a:t>R</a:t>
            </a:r>
            <a:r>
              <a:rPr lang="en-US" baseline="-25000" dirty="0" err="1" smtClean="0">
                <a:solidFill>
                  <a:schemeClr val="accent1"/>
                </a:solidFill>
              </a:rPr>
              <a:t>base</a:t>
            </a:r>
            <a:r>
              <a:rPr lang="en-US" dirty="0" err="1" smtClean="0">
                <a:solidFill>
                  <a:schemeClr val="accent1"/>
                </a:solidFill>
              </a:rPr>
              <a:t>/R</a:t>
            </a:r>
            <a:r>
              <a:rPr lang="en-US" baseline="-25000" dirty="0" err="1" smtClean="0">
                <a:solidFill>
                  <a:schemeClr val="accent1"/>
                </a:solidFill>
              </a:rPr>
              <a:t>sun</a:t>
            </a:r>
            <a:r>
              <a:rPr lang="en-US" dirty="0" smtClean="0">
                <a:solidFill>
                  <a:schemeClr val="accent1"/>
                </a:solidFill>
              </a:rPr>
              <a:t>=0.94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MDI Full-Disk Convection Zone and Subsurface Shear Layer</a:t>
            </a:r>
            <a:endParaRPr lang="en-US" dirty="0"/>
          </a:p>
        </p:txBody>
      </p:sp>
      <p:pic>
        <p:nvPicPr>
          <p:cNvPr id="4" name="Content Placeholder 3" descr="MDI_soundSpeed_nearSurface.v3.gif"/>
          <p:cNvPicPr>
            <a:picLocks noGrp="1" noChangeAspect="1"/>
          </p:cNvPicPr>
          <p:nvPr>
            <p:ph idx="1"/>
          </p:nvPr>
        </p:nvPicPr>
        <p:blipFill>
          <a:blip r:embed="rId2"/>
          <a:srcRect l="-16776" r="-16776"/>
          <a:stretch>
            <a:fillRect/>
          </a:stretch>
        </p:blipFill>
        <p:spPr/>
      </p:pic>
      <p:cxnSp>
        <p:nvCxnSpPr>
          <p:cNvPr id="6" name="Straight Connector 5"/>
          <p:cNvCxnSpPr/>
          <p:nvPr/>
        </p:nvCxnSpPr>
        <p:spPr>
          <a:xfrm rot="16200000" flipV="1">
            <a:off x="4382780" y="3735633"/>
            <a:ext cx="4046936" cy="124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58005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We have studied the temporal variations of the seismic properties of the Sun on both short and long timescales by generating tables of MDI, HMI, and GONG </a:t>
            </a:r>
            <a:r>
              <a:rPr lang="en-US" dirty="0" err="1" smtClean="0"/>
              <a:t>p</a:t>
            </a:r>
            <a:r>
              <a:rPr lang="en-US" dirty="0" smtClean="0"/>
              <a:t>-mode intermediate- and high-degree  frequencies and widths that have come from both short- and long-duration observing time series that were obtained between mid-1996 and mid-</a:t>
            </a:r>
            <a:r>
              <a:rPr lang="en-US" dirty="0" smtClean="0"/>
              <a:t>2012.</a:t>
            </a:r>
          </a:p>
          <a:p>
            <a:r>
              <a:rPr lang="en-US" dirty="0" smtClean="0"/>
              <a:t>First, we have generated and inter-compared a large number of tables of </a:t>
            </a:r>
            <a:r>
              <a:rPr lang="en-US" dirty="0" err="1" smtClean="0"/>
              <a:t>p</a:t>
            </a:r>
            <a:r>
              <a:rPr lang="en-US" dirty="0" smtClean="0"/>
              <a:t>-mode properties that  have come from observing times series that were three days in </a:t>
            </a:r>
            <a:r>
              <a:rPr lang="en-US" dirty="0" smtClean="0"/>
              <a:t>duration. </a:t>
            </a:r>
            <a:endParaRPr lang="en-US" dirty="0" smtClean="0"/>
          </a:p>
          <a:p>
            <a:r>
              <a:rPr lang="en-US" dirty="0" smtClean="0"/>
              <a:t>Second, we have generated and inverted a total of 23 </a:t>
            </a:r>
            <a:r>
              <a:rPr lang="en-US" dirty="0" err="1" smtClean="0"/>
              <a:t>p</a:t>
            </a:r>
            <a:r>
              <a:rPr lang="en-US" dirty="0" smtClean="0"/>
              <a:t>-mode frequency tables of that have been computed from much longer time series of MDI and HMI observations each of which lasted from 1.5 to 3 </a:t>
            </a:r>
            <a:r>
              <a:rPr lang="en-US" dirty="0" smtClean="0"/>
              <a:t>months.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HMI Full-Disk Convection Zone and Subsurface Shear Layer</a:t>
            </a:r>
            <a:endParaRPr lang="en-US" dirty="0"/>
          </a:p>
        </p:txBody>
      </p:sp>
      <p:pic>
        <p:nvPicPr>
          <p:cNvPr id="4" name="Content Placeholder 3" descr="HMI_soundSpeed_nearSurface.v2.gif"/>
          <p:cNvPicPr>
            <a:picLocks noGrp="1" noChangeAspect="1"/>
          </p:cNvPicPr>
          <p:nvPr>
            <p:ph idx="1"/>
          </p:nvPr>
        </p:nvPicPr>
        <p:blipFill>
          <a:blip r:embed="rId2"/>
          <a:srcRect l="-16776" r="-16776"/>
          <a:stretch>
            <a:fillRect/>
          </a:stretch>
        </p:blipFill>
        <p:spPr/>
      </p:pic>
      <p:cxnSp>
        <p:nvCxnSpPr>
          <p:cNvPr id="6" name="Straight Connector 5"/>
          <p:cNvCxnSpPr/>
          <p:nvPr/>
        </p:nvCxnSpPr>
        <p:spPr>
          <a:xfrm>
            <a:off x="6387570" y="5777779"/>
            <a:ext cx="1245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4370327" y="3735633"/>
            <a:ext cx="408429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go031540.vec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67655" r="-67655"/>
              <a:stretch>
                <a:fillRect/>
              </a:stretch>
            </p:blipFill>
          </mc:Choice>
          <mc:Fallback>
            <p:blipFill>
              <a:blip r:embed="rId3"/>
              <a:srcRect l="-67655" r="-67655"/>
              <a:stretch>
                <a:fillRect/>
              </a:stretch>
            </p:blipFill>
          </mc:Fallback>
        </mc:AlternateContent>
        <p:spPr>
          <a:xfrm rot="5400000">
            <a:off x="1311924" y="830775"/>
            <a:ext cx="10106155" cy="5557996"/>
          </a:xfrm>
          <a:solidFill>
            <a:schemeClr val="tx1"/>
          </a:solidFill>
        </p:spPr>
      </p:pic>
      <p:sp>
        <p:nvSpPr>
          <p:cNvPr id="5" name="TextBox 4"/>
          <p:cNvSpPr txBox="1"/>
          <p:nvPr/>
        </p:nvSpPr>
        <p:spPr>
          <a:xfrm>
            <a:off x="0" y="460729"/>
            <a:ext cx="3628066" cy="71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 also </a:t>
            </a:r>
            <a:r>
              <a:rPr lang="en-US" sz="2400" dirty="0" smtClean="0"/>
              <a:t>studied </a:t>
            </a:r>
            <a:r>
              <a:rPr lang="en-US" sz="2400" dirty="0" smtClean="0"/>
              <a:t>the</a:t>
            </a:r>
          </a:p>
          <a:p>
            <a:r>
              <a:rPr lang="en-US" sz="2400" dirty="0" smtClean="0"/>
              <a:t>dependence of the squared </a:t>
            </a:r>
          </a:p>
          <a:p>
            <a:r>
              <a:rPr lang="en-US" sz="2400" dirty="0" smtClean="0"/>
              <a:t>sound speed deviations</a:t>
            </a:r>
          </a:p>
          <a:p>
            <a:r>
              <a:rPr lang="en-US" sz="2400" dirty="0" smtClean="0"/>
              <a:t>from Model S upon the </a:t>
            </a:r>
          </a:p>
          <a:p>
            <a:r>
              <a:rPr lang="en-US" sz="2400" dirty="0" smtClean="0"/>
              <a:t>mean level of solar </a:t>
            </a:r>
          </a:p>
          <a:p>
            <a:r>
              <a:rPr lang="en-US" sz="2400" dirty="0" smtClean="0"/>
              <a:t>activity during each </a:t>
            </a:r>
          </a:p>
          <a:p>
            <a:r>
              <a:rPr lang="en-US" sz="2400" dirty="0" smtClean="0"/>
              <a:t>of the 23 observing </a:t>
            </a:r>
          </a:p>
          <a:p>
            <a:r>
              <a:rPr lang="en-US" sz="2400" dirty="0" smtClean="0"/>
              <a:t>intervals. It is important to</a:t>
            </a:r>
          </a:p>
          <a:p>
            <a:r>
              <a:rPr lang="en-US" sz="2400" dirty="0" smtClean="0"/>
              <a:t>note that all three of the</a:t>
            </a:r>
          </a:p>
          <a:p>
            <a:r>
              <a:rPr lang="en-US" sz="2400" dirty="0" smtClean="0"/>
              <a:t>points that lie well above </a:t>
            </a:r>
          </a:p>
          <a:p>
            <a:r>
              <a:rPr lang="en-US" sz="2400" dirty="0" smtClean="0"/>
              <a:t>the linear regression fit</a:t>
            </a:r>
          </a:p>
          <a:p>
            <a:r>
              <a:rPr lang="en-US" sz="2400" dirty="0" smtClean="0"/>
              <a:t>came from inversions of</a:t>
            </a:r>
            <a:endParaRPr lang="en-US" sz="2400" dirty="0" smtClean="0"/>
          </a:p>
          <a:p>
            <a:r>
              <a:rPr lang="en-US" sz="2400" dirty="0" smtClean="0"/>
              <a:t>u</a:t>
            </a:r>
            <a:r>
              <a:rPr lang="en-US" sz="2400" dirty="0" smtClean="0"/>
              <a:t>n-cleaned </a:t>
            </a:r>
            <a:r>
              <a:rPr lang="en-US" sz="2400" dirty="0" smtClean="0"/>
              <a:t>data sets. It is</a:t>
            </a:r>
          </a:p>
          <a:p>
            <a:r>
              <a:rPr lang="en-US" sz="2400" dirty="0" smtClean="0"/>
              <a:t>also important to note that</a:t>
            </a:r>
          </a:p>
          <a:p>
            <a:r>
              <a:rPr lang="en-US" sz="2400" dirty="0" smtClean="0"/>
              <a:t>the 2009 inversion showed</a:t>
            </a:r>
          </a:p>
          <a:p>
            <a:r>
              <a:rPr lang="en-US" sz="2400" dirty="0" smtClean="0"/>
              <a:t>the only positive deviations</a:t>
            </a:r>
            <a:endParaRPr lang="en-US" sz="2400" dirty="0" smtClean="0"/>
          </a:p>
          <a:p>
            <a:r>
              <a:rPr lang="en-US" sz="2400" dirty="0" smtClean="0"/>
              <a:t>t</a:t>
            </a:r>
            <a:r>
              <a:rPr lang="en-US" sz="2400" dirty="0" smtClean="0"/>
              <a:t>hat </a:t>
            </a:r>
            <a:r>
              <a:rPr lang="en-US" sz="2400" dirty="0" smtClean="0"/>
              <a:t>we have ever seen.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9222" y="0"/>
            <a:ext cx="505527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Inverted Internal</a:t>
            </a:r>
            <a:br>
              <a:rPr lang="en-US" dirty="0" smtClean="0"/>
            </a:br>
            <a:r>
              <a:rPr lang="en-US" dirty="0" smtClean="0"/>
              <a:t> Sound Speeds</a:t>
            </a:r>
            <a:endParaRPr lang="en-US" dirty="0"/>
          </a:p>
        </p:txBody>
      </p:sp>
      <p:pic>
        <p:nvPicPr>
          <p:cNvPr id="4" name="Content Placeholder 3" descr="mgo041647.vec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67655" r="-67655"/>
              <a:stretch>
                <a:fillRect/>
              </a:stretch>
            </p:blipFill>
          </mc:Choice>
          <mc:Fallback>
            <p:blipFill>
              <a:blip r:embed="rId3"/>
              <a:srcRect l="-67655" r="-67655"/>
              <a:stretch>
                <a:fillRect/>
              </a:stretch>
            </p:blipFill>
          </mc:Fallback>
        </mc:AlternateContent>
        <p:spPr>
          <a:xfrm rot="5400000">
            <a:off x="2766218" y="1851819"/>
            <a:ext cx="8229600" cy="4525963"/>
          </a:xfrm>
          <a:solidFill>
            <a:schemeClr val="tx1"/>
          </a:solidFill>
        </p:spPr>
      </p:pic>
      <p:sp>
        <p:nvSpPr>
          <p:cNvPr id="5" name="TextBox 4"/>
          <p:cNvSpPr txBox="1"/>
          <p:nvPr/>
        </p:nvSpPr>
        <p:spPr>
          <a:xfrm>
            <a:off x="0" y="1382184"/>
            <a:ext cx="4689730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Because of the strong radial decrease in the</a:t>
            </a:r>
          </a:p>
          <a:p>
            <a:r>
              <a:rPr lang="en-US" dirty="0" smtClean="0"/>
              <a:t>internal sound speed, the use of the squared</a:t>
            </a:r>
          </a:p>
          <a:p>
            <a:r>
              <a:rPr lang="en-US" dirty="0" smtClean="0"/>
              <a:t>deviations from Model S tends to overstate</a:t>
            </a:r>
          </a:p>
          <a:p>
            <a:r>
              <a:rPr lang="en-US" dirty="0" smtClean="0"/>
              <a:t>the magnitude of the sound speed changes</a:t>
            </a:r>
          </a:p>
          <a:p>
            <a:r>
              <a:rPr lang="en-US" dirty="0" smtClean="0"/>
              <a:t>at the outer mesh points. Therefore, we have</a:t>
            </a:r>
            <a:endParaRPr lang="en-US" dirty="0" smtClean="0"/>
          </a:p>
          <a:p>
            <a:r>
              <a:rPr lang="en-US" dirty="0" smtClean="0"/>
              <a:t>i</a:t>
            </a:r>
            <a:r>
              <a:rPr lang="en-US" dirty="0" smtClean="0"/>
              <a:t>nterpolated </a:t>
            </a:r>
            <a:r>
              <a:rPr lang="en-US" dirty="0" smtClean="0"/>
              <a:t>the internal sound speed from</a:t>
            </a:r>
          </a:p>
          <a:p>
            <a:r>
              <a:rPr lang="en-US" dirty="0" smtClean="0"/>
              <a:t>Model S at each of the radial mesh points of our</a:t>
            </a:r>
            <a:endParaRPr lang="en-US" dirty="0" smtClean="0"/>
          </a:p>
          <a:p>
            <a:r>
              <a:rPr lang="en-US" dirty="0" smtClean="0"/>
              <a:t>i</a:t>
            </a:r>
            <a:r>
              <a:rPr lang="en-US" dirty="0" smtClean="0"/>
              <a:t>nversions </a:t>
            </a:r>
            <a:r>
              <a:rPr lang="en-US" dirty="0" smtClean="0"/>
              <a:t>and we have then used those</a:t>
            </a:r>
            <a:endParaRPr lang="en-US" dirty="0" smtClean="0"/>
          </a:p>
          <a:p>
            <a:r>
              <a:rPr lang="en-US" dirty="0" smtClean="0"/>
              <a:t>i</a:t>
            </a:r>
            <a:r>
              <a:rPr lang="en-US" dirty="0" smtClean="0"/>
              <a:t>nterpolated </a:t>
            </a:r>
            <a:r>
              <a:rPr lang="en-US" dirty="0" smtClean="0"/>
              <a:t>values to convert the squared </a:t>
            </a:r>
          </a:p>
          <a:p>
            <a:r>
              <a:rPr lang="en-US" dirty="0" smtClean="0"/>
              <a:t>sound speed deviations directly into inverted </a:t>
            </a:r>
          </a:p>
          <a:p>
            <a:r>
              <a:rPr lang="en-US" dirty="0" smtClean="0"/>
              <a:t>sound speeds at each of those mesh points</a:t>
            </a:r>
          </a:p>
          <a:p>
            <a:r>
              <a:rPr lang="en-US" dirty="0" smtClean="0"/>
              <a:t>for each of the 23 observing intervals. One such </a:t>
            </a:r>
          </a:p>
          <a:p>
            <a:r>
              <a:rPr lang="en-US" dirty="0" smtClean="0"/>
              <a:t>example is shown at the right. At the scale of</a:t>
            </a:r>
          </a:p>
          <a:p>
            <a:r>
              <a:rPr lang="en-US" dirty="0" smtClean="0"/>
              <a:t>this plot, the profile of the inverted sound </a:t>
            </a:r>
          </a:p>
          <a:p>
            <a:r>
              <a:rPr lang="en-US" dirty="0" smtClean="0"/>
              <a:t>speed is indistinguishable from that in Model 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Outer</a:t>
            </a:r>
            <a:r>
              <a:rPr lang="en-US" dirty="0" smtClean="0"/>
              <a:t> Profiles </a:t>
            </a:r>
            <a:r>
              <a:rPr lang="en-US" dirty="0" smtClean="0"/>
              <a:t>of MDI Sound Speed </a:t>
            </a:r>
            <a:br>
              <a:rPr lang="en-US" dirty="0" smtClean="0"/>
            </a:br>
            <a:r>
              <a:rPr lang="en-US" dirty="0" smtClean="0"/>
              <a:t>Deviations from Model S </a:t>
            </a:r>
            <a:endParaRPr lang="en-US" dirty="0"/>
          </a:p>
        </p:txBody>
      </p:sp>
      <p:pic>
        <p:nvPicPr>
          <p:cNvPr id="5" name="Content Placeholder 4" descr="MDI_soundSpeed_soundSpeed.v2.gif"/>
          <p:cNvPicPr>
            <a:picLocks noGrp="1" noChangeAspect="1"/>
          </p:cNvPicPr>
          <p:nvPr>
            <p:ph idx="1"/>
          </p:nvPr>
        </p:nvPicPr>
        <p:blipFill>
          <a:blip r:embed="rId2"/>
          <a:srcRect l="-15090" r="-15090"/>
          <a:stretch>
            <a:fillRect/>
          </a:stretch>
        </p:blipFill>
        <p:spPr/>
      </p:pic>
      <p:cxnSp>
        <p:nvCxnSpPr>
          <p:cNvPr id="7" name="Straight Connector 6"/>
          <p:cNvCxnSpPr/>
          <p:nvPr/>
        </p:nvCxnSpPr>
        <p:spPr>
          <a:xfrm rot="5400000" flipH="1" flipV="1">
            <a:off x="4314291" y="3667147"/>
            <a:ext cx="424617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Outer</a:t>
            </a:r>
            <a:r>
              <a:rPr lang="en-US" dirty="0" smtClean="0"/>
              <a:t> </a:t>
            </a:r>
            <a:r>
              <a:rPr lang="en-US" dirty="0" smtClean="0"/>
              <a:t>P</a:t>
            </a:r>
            <a:r>
              <a:rPr lang="en-US" dirty="0" smtClean="0"/>
              <a:t>rofile</a:t>
            </a:r>
            <a:r>
              <a:rPr lang="en-US" dirty="0" smtClean="0"/>
              <a:t>s </a:t>
            </a:r>
            <a:r>
              <a:rPr lang="en-US" dirty="0" smtClean="0"/>
              <a:t>of </a:t>
            </a:r>
            <a:r>
              <a:rPr lang="en-US" dirty="0" smtClean="0"/>
              <a:t>HMI Sound </a:t>
            </a:r>
            <a:r>
              <a:rPr lang="en-US" dirty="0" smtClean="0"/>
              <a:t>S</a:t>
            </a:r>
            <a:r>
              <a:rPr lang="en-US" dirty="0" smtClean="0"/>
              <a:t>peed </a:t>
            </a:r>
            <a:r>
              <a:rPr lang="en-US" dirty="0" smtClean="0"/>
              <a:t>D</a:t>
            </a:r>
            <a:r>
              <a:rPr lang="en-US" dirty="0" smtClean="0"/>
              <a:t>eviations from Model S </a:t>
            </a:r>
            <a:endParaRPr lang="en-US" dirty="0"/>
          </a:p>
        </p:txBody>
      </p:sp>
      <p:pic>
        <p:nvPicPr>
          <p:cNvPr id="4" name="Content Placeholder 3" descr="HMI_soundSpeed_soundSpeed.gif"/>
          <p:cNvPicPr>
            <a:picLocks noGrp="1" noChangeAspect="1"/>
          </p:cNvPicPr>
          <p:nvPr>
            <p:ph idx="1"/>
          </p:nvPr>
        </p:nvPicPr>
        <p:blipFill>
          <a:blip r:embed="rId2"/>
          <a:srcRect l="-15090" r="-15090"/>
          <a:stretch>
            <a:fillRect/>
          </a:stretch>
        </p:blipFill>
        <p:spPr/>
      </p:pic>
      <p:cxnSp>
        <p:nvCxnSpPr>
          <p:cNvPr id="6" name="Straight Connector 5"/>
          <p:cNvCxnSpPr/>
          <p:nvPr/>
        </p:nvCxnSpPr>
        <p:spPr>
          <a:xfrm rot="5400000" flipH="1" flipV="1">
            <a:off x="4339195" y="3654696"/>
            <a:ext cx="4208813" cy="124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Outlier Correction Procedure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Our initial </a:t>
            </a:r>
            <a:r>
              <a:rPr lang="en-US" dirty="0" smtClean="0"/>
              <a:t>attempt </a:t>
            </a:r>
            <a:r>
              <a:rPr lang="en-US" dirty="0" smtClean="0"/>
              <a:t>at </a:t>
            </a:r>
            <a:r>
              <a:rPr lang="en-US" dirty="0" smtClean="0"/>
              <a:t>performing a solar </a:t>
            </a:r>
            <a:r>
              <a:rPr lang="en-US" dirty="0" smtClean="0"/>
              <a:t>structural inversion on the table of fitted frequencies from the 2010 MDI spectra resulted in an unphysical oscillation in the radial sound speed profile in the </a:t>
            </a:r>
            <a:r>
              <a:rPr lang="en-US" dirty="0" err="1" smtClean="0"/>
              <a:t>radiative</a:t>
            </a:r>
            <a:r>
              <a:rPr lang="en-US" dirty="0" smtClean="0"/>
              <a:t> zone.</a:t>
            </a:r>
          </a:p>
          <a:p>
            <a:r>
              <a:rPr lang="en-US" dirty="0" smtClean="0"/>
              <a:t>Because of this  problem, we have developed a procedure to identify outlying frequencies and to replace them with re-fitted frequencies and with larger frequency uncertainties where necessary. </a:t>
            </a:r>
          </a:p>
          <a:p>
            <a:r>
              <a:rPr lang="en-US" dirty="0" smtClean="0"/>
              <a:t>I will</a:t>
            </a:r>
            <a:r>
              <a:rPr lang="en-US" dirty="0" smtClean="0"/>
              <a:t> now </a:t>
            </a:r>
            <a:r>
              <a:rPr lang="en-US" dirty="0" smtClean="0"/>
              <a:t>describe the first</a:t>
            </a:r>
            <a:r>
              <a:rPr lang="en-US" dirty="0" smtClean="0"/>
              <a:t> </a:t>
            </a:r>
            <a:r>
              <a:rPr lang="en-US" dirty="0" smtClean="0"/>
              <a:t>of the steps in this process before I</a:t>
            </a:r>
            <a:r>
              <a:rPr lang="en-US" dirty="0" smtClean="0"/>
              <a:t> will </a:t>
            </a:r>
            <a:r>
              <a:rPr lang="en-US" dirty="0" smtClean="0"/>
              <a:t>compare</a:t>
            </a:r>
            <a:r>
              <a:rPr lang="en-US" dirty="0" smtClean="0"/>
              <a:t> several of our inversion results from the cleaned tables with those from the raw tables.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andalonesec7figure1caption1.0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081817" y="-1552089"/>
            <a:ext cx="6514420" cy="9994513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943" y="79762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Comparison of Inverted Squared Sound Speed Deviations from both Origina</a:t>
            </a:r>
            <a:r>
              <a:rPr lang="en-US" dirty="0" smtClean="0"/>
              <a:t>l (red) and cleaned (blue) Frequency Tables for One MDI Run</a:t>
            </a:r>
            <a:endParaRPr lang="en-US" dirty="0"/>
          </a:p>
        </p:txBody>
      </p:sp>
      <p:pic>
        <p:nvPicPr>
          <p:cNvPr id="4" name="Content Placeholder 3" descr="cs_MDI_010228_r5_cms1_com1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67655" r="-67655"/>
              <a:stretch>
                <a:fillRect/>
              </a:stretch>
            </p:blipFill>
          </mc:Choice>
          <mc:Fallback>
            <p:blipFill>
              <a:blip r:embed="rId3"/>
              <a:srcRect l="-67655" r="-67655"/>
              <a:stretch>
                <a:fillRect/>
              </a:stretch>
            </p:blipFill>
          </mc:Fallback>
        </mc:AlternateContent>
        <p:spPr>
          <a:xfrm>
            <a:off x="-1513279" y="0"/>
            <a:ext cx="12058866" cy="66319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Comparison  of raw and cleaned squared sound speed deviations for Second MDI Run</a:t>
            </a:r>
            <a:endParaRPr lang="en-US" dirty="0"/>
          </a:p>
        </p:txBody>
      </p:sp>
      <p:pic>
        <p:nvPicPr>
          <p:cNvPr id="4" name="Content Placeholder 3" descr="cs_MDI_020215_r5_cms1_com1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67655" r="-67655"/>
              <a:stretch>
                <a:fillRect/>
              </a:stretch>
            </p:blipFill>
          </mc:Choice>
          <mc:Fallback>
            <p:blipFill>
              <a:blip r:embed="rId3"/>
              <a:srcRect l="-67655" r="-67655"/>
              <a:stretch>
                <a:fillRect/>
              </a:stretch>
            </p:blipFill>
          </mc:Fallback>
        </mc:AlternateContent>
        <p:spPr>
          <a:xfrm>
            <a:off x="-2564315" y="-1212068"/>
            <a:ext cx="14277357" cy="78519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Comparison of </a:t>
            </a:r>
            <a:r>
              <a:rPr lang="en-US" dirty="0" smtClean="0"/>
              <a:t>Raw and Cleaned Profiles from A Third MDI Run</a:t>
            </a:r>
            <a:endParaRPr lang="en-US" dirty="0"/>
          </a:p>
        </p:txBody>
      </p:sp>
      <p:pic>
        <p:nvPicPr>
          <p:cNvPr id="4" name="Content Placeholder 3" descr="cs_MDI_060325_r5_cms1_com1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67655" r="-67655"/>
              <a:stretch>
                <a:fillRect/>
              </a:stretch>
            </p:blipFill>
          </mc:Choice>
          <mc:Fallback>
            <p:blipFill>
              <a:blip r:embed="rId3"/>
              <a:srcRect l="-67655" r="-67655"/>
              <a:stretch>
                <a:fillRect/>
              </a:stretch>
            </p:blipFill>
          </mc:Fallback>
        </mc:AlternateContent>
        <p:spPr>
          <a:xfrm>
            <a:off x="-2452459" y="-1805428"/>
            <a:ext cx="14422085" cy="79315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of MDI Dynamics Run Power Spectral Datasets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 MDI was operated in its Dynamics, or Full-Disk, Mode for a total of 15 different Dynamics Runs of varying durations between 1996 and </a:t>
            </a:r>
            <a:r>
              <a:rPr lang="en-US" dirty="0" smtClean="0"/>
              <a:t>2010.</a:t>
            </a:r>
          </a:p>
          <a:p>
            <a:r>
              <a:rPr lang="en-US" dirty="0" smtClean="0"/>
              <a:t>We have generated</a:t>
            </a:r>
            <a:r>
              <a:rPr lang="en-US" dirty="0" smtClean="0"/>
              <a:t> sets </a:t>
            </a:r>
            <a:r>
              <a:rPr lang="en-US" dirty="0" smtClean="0"/>
              <a:t>of Full-Disk power spectra for degrees up to 1000 that</a:t>
            </a:r>
            <a:r>
              <a:rPr lang="en-US" dirty="0" smtClean="0"/>
              <a:t> come from </a:t>
            </a:r>
            <a:r>
              <a:rPr lang="en-US" dirty="0" smtClean="0"/>
              <a:t>the entire duration of</a:t>
            </a:r>
            <a:r>
              <a:rPr lang="en-US" dirty="0" smtClean="0"/>
              <a:t> </a:t>
            </a:r>
            <a:r>
              <a:rPr lang="en-US" dirty="0" smtClean="0"/>
              <a:t>all but two of the</a:t>
            </a:r>
            <a:r>
              <a:rPr lang="en-US" dirty="0" smtClean="0"/>
              <a:t> </a:t>
            </a:r>
            <a:r>
              <a:rPr lang="en-US" dirty="0" smtClean="0"/>
              <a:t>Dynamics </a:t>
            </a:r>
            <a:r>
              <a:rPr lang="en-US" dirty="0" smtClean="0"/>
              <a:t>Runs </a:t>
            </a:r>
            <a:r>
              <a:rPr lang="en-US" dirty="0" smtClean="0"/>
              <a:t>that </a:t>
            </a:r>
            <a:r>
              <a:rPr lang="en-US" dirty="0" smtClean="0"/>
              <a:t>have </a:t>
            </a:r>
            <a:r>
              <a:rPr lang="en-US" dirty="0" smtClean="0"/>
              <a:t>high frequency </a:t>
            </a:r>
            <a:r>
              <a:rPr lang="en-US" dirty="0" smtClean="0"/>
              <a:t>resolution.</a:t>
            </a:r>
          </a:p>
          <a:p>
            <a:r>
              <a:rPr lang="en-US" dirty="0" smtClean="0"/>
              <a:t>We have also divided each</a:t>
            </a:r>
            <a:r>
              <a:rPr lang="en-US" dirty="0" smtClean="0"/>
              <a:t> of the 15 Dynamics Runs </a:t>
            </a:r>
            <a:r>
              <a:rPr lang="en-US" dirty="0" smtClean="0"/>
              <a:t>into a series of three-day time intervals and we have generated a set of Full-Disk power spectra from each of these intervals which has</a:t>
            </a:r>
            <a:r>
              <a:rPr lang="en-US" dirty="0" smtClean="0"/>
              <a:t> much lower </a:t>
            </a:r>
            <a:r>
              <a:rPr lang="en-US" dirty="0" smtClean="0"/>
              <a:t>frequency </a:t>
            </a:r>
            <a:r>
              <a:rPr lang="en-US" dirty="0" smtClean="0"/>
              <a:t>resolution.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Comparison of HMI Raw and Cleaned Full-Disk Inversion Profiles from one Run</a:t>
            </a:r>
            <a:endParaRPr lang="en-US" dirty="0"/>
          </a:p>
        </p:txBody>
      </p:sp>
      <p:pic>
        <p:nvPicPr>
          <p:cNvPr id="4" name="Content Placeholder 3" descr="cs_HMI_110212_r5_cms1_com1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67655" r="-67655"/>
              <a:stretch>
                <a:fillRect/>
              </a:stretch>
            </p:blipFill>
          </mc:Choice>
          <mc:Fallback>
            <p:blipFill>
              <a:blip r:embed="rId3"/>
              <a:srcRect l="-67655" r="-67655"/>
              <a:stretch>
                <a:fillRect/>
              </a:stretch>
            </p:blipFill>
          </mc:Fallback>
        </mc:AlternateContent>
        <p:spPr>
          <a:xfrm>
            <a:off x="-1611292" y="-1305855"/>
            <a:ext cx="12786953" cy="75016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296" y="118364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Demonstration that use of </a:t>
            </a:r>
            <a:r>
              <a:rPr lang="en-US" dirty="0" smtClean="0"/>
              <a:t>Non-</a:t>
            </a:r>
            <a:r>
              <a:rPr lang="en-US" dirty="0" err="1" smtClean="0"/>
              <a:t>n</a:t>
            </a:r>
            <a:r>
              <a:rPr lang="en-US" dirty="0" smtClean="0"/>
              <a:t>-</a:t>
            </a:r>
            <a:r>
              <a:rPr lang="en-US" dirty="0" smtClean="0"/>
              <a:t>A</a:t>
            </a:r>
            <a:r>
              <a:rPr lang="en-US" dirty="0" smtClean="0"/>
              <a:t>veraged </a:t>
            </a:r>
            <a:r>
              <a:rPr lang="en-US" dirty="0" smtClean="0"/>
              <a:t>F</a:t>
            </a:r>
            <a:r>
              <a:rPr lang="en-US" dirty="0" smtClean="0"/>
              <a:t>requency Splitting Coefficients (red curve) Results in Even</a:t>
            </a:r>
            <a:br>
              <a:rPr lang="en-US" dirty="0" smtClean="0"/>
            </a:br>
            <a:r>
              <a:rPr lang="en-US" dirty="0" smtClean="0"/>
              <a:t>Larger Deviations from Model S than When </a:t>
            </a:r>
            <a:r>
              <a:rPr lang="en-US" dirty="0" err="1" smtClean="0"/>
              <a:t>n</a:t>
            </a:r>
            <a:r>
              <a:rPr lang="en-US" dirty="0" smtClean="0"/>
              <a:t>-averaged Coefficients Are Used </a:t>
            </a:r>
            <a:endParaRPr lang="en-US" dirty="0"/>
          </a:p>
        </p:txBody>
      </p:sp>
      <p:pic>
        <p:nvPicPr>
          <p:cNvPr id="4" name="Content Placeholder 3" descr="MDI-rev6averagingMethodComparison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67655" r="-67655"/>
              <a:stretch>
                <a:fillRect/>
              </a:stretch>
            </p:blipFill>
          </mc:Choice>
          <mc:Fallback>
            <p:blipFill>
              <a:blip r:embed="rId3"/>
              <a:srcRect l="-67655" r="-67655"/>
              <a:stretch>
                <a:fillRect/>
              </a:stretch>
            </p:blipFill>
          </mc:Fallback>
        </mc:AlternateContent>
        <p:spPr>
          <a:xfrm>
            <a:off x="-246681" y="1693487"/>
            <a:ext cx="9390681" cy="51645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Comparison of 5 Simultaneous MDI and  HMI Medium-</a:t>
            </a:r>
            <a:r>
              <a:rPr lang="en-US" dirty="0" err="1" smtClean="0"/>
              <a:t>l</a:t>
            </a:r>
            <a:r>
              <a:rPr lang="en-US" dirty="0" smtClean="0"/>
              <a:t> Inversion Profiles</a:t>
            </a:r>
            <a:endParaRPr lang="en-US" dirty="0"/>
          </a:p>
        </p:txBody>
      </p:sp>
      <p:pic>
        <p:nvPicPr>
          <p:cNvPr id="4" name="Content Placeholder 3" descr="HMI-MDI_mediumL_commonModeComparison.gif"/>
          <p:cNvPicPr>
            <a:picLocks noGrp="1" noChangeAspect="1"/>
          </p:cNvPicPr>
          <p:nvPr>
            <p:ph idx="1"/>
          </p:nvPr>
        </p:nvPicPr>
        <p:blipFill>
          <a:blip r:embed="rId2"/>
          <a:srcRect l="-22765" r="-22765"/>
          <a:stretch>
            <a:fillRect/>
          </a:stretch>
        </p:blipFill>
        <p:spPr>
          <a:xfrm>
            <a:off x="53511" y="1612652"/>
            <a:ext cx="9090489" cy="49994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Overall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Helioseismology</a:t>
            </a:r>
            <a:r>
              <a:rPr lang="en-US" dirty="0" smtClean="0"/>
              <a:t> has matured to the point where studies of solar cycle dependent changes in solar internal structure are now possible.</a:t>
            </a:r>
          </a:p>
          <a:p>
            <a:r>
              <a:rPr lang="en-US" dirty="0" smtClean="0"/>
              <a:t>We have found very interesting departures from the standard solar thermodynamic structure in the outer half of the convection zone and in the subsurface shear layer shortly after the Cycle 23-24 Minimum.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 for Your </a:t>
            </a:r>
            <a:r>
              <a:rPr lang="en-US" dirty="0" smtClean="0"/>
              <a:t>Attention!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Recent MDI and HMI Medium-</a:t>
            </a:r>
            <a:r>
              <a:rPr lang="en-US" dirty="0" err="1" smtClean="0"/>
              <a:t>l</a:t>
            </a:r>
            <a:r>
              <a:rPr lang="en-US" dirty="0" smtClean="0"/>
              <a:t> Sound Speed Inversions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MDI Medium-</a:t>
            </a:r>
            <a:r>
              <a:rPr lang="en-US" i="1" dirty="0" err="1" smtClean="0"/>
              <a:t>l</a:t>
            </a:r>
            <a:r>
              <a:rPr lang="en-US" dirty="0" smtClean="0"/>
              <a:t> Variable Mode Sets</a:t>
            </a:r>
            <a:endParaRPr lang="en-US" dirty="0"/>
          </a:p>
        </p:txBody>
      </p:sp>
      <p:pic>
        <p:nvPicPr>
          <p:cNvPr id="4" name="Content Placeholder 3" descr="MDI_soundSpeed_mediumL.gif"/>
          <p:cNvPicPr>
            <a:picLocks noGrp="1" noChangeAspect="1"/>
          </p:cNvPicPr>
          <p:nvPr>
            <p:ph idx="1"/>
          </p:nvPr>
        </p:nvPicPr>
        <p:blipFill>
          <a:blip r:embed="rId2"/>
          <a:srcRect l="-22765" r="-2276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HMI Medium-</a:t>
            </a:r>
            <a:r>
              <a:rPr lang="en-US" i="1" dirty="0" err="1" smtClean="0"/>
              <a:t>l</a:t>
            </a:r>
            <a:r>
              <a:rPr lang="en-US" dirty="0" smtClean="0"/>
              <a:t> Variable Mode Sets</a:t>
            </a:r>
            <a:endParaRPr lang="en-US" dirty="0"/>
          </a:p>
        </p:txBody>
      </p:sp>
      <p:pic>
        <p:nvPicPr>
          <p:cNvPr id="4" name="Content Placeholder 3" descr="HMI_soundSpeed_mediumL.gif"/>
          <p:cNvPicPr>
            <a:picLocks noGrp="1" noChangeAspect="1"/>
          </p:cNvPicPr>
          <p:nvPr>
            <p:ph idx="1"/>
          </p:nvPr>
        </p:nvPicPr>
        <p:blipFill>
          <a:blip r:embed="rId2"/>
          <a:srcRect l="-22765" r="-2276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MDI Medium-</a:t>
            </a:r>
            <a:r>
              <a:rPr lang="en-US" i="1" dirty="0" err="1" smtClean="0"/>
              <a:t>l</a:t>
            </a:r>
            <a:r>
              <a:rPr lang="en-US" dirty="0" smtClean="0"/>
              <a:t> Common Mode Set</a:t>
            </a:r>
            <a:endParaRPr lang="en-US" dirty="0"/>
          </a:p>
        </p:txBody>
      </p:sp>
      <p:pic>
        <p:nvPicPr>
          <p:cNvPr id="4" name="Content Placeholder 3" descr="MDI_soundSpeed_mediumL_common.gif"/>
          <p:cNvPicPr>
            <a:picLocks noGrp="1" noChangeAspect="1"/>
          </p:cNvPicPr>
          <p:nvPr>
            <p:ph idx="1"/>
          </p:nvPr>
        </p:nvPicPr>
        <p:blipFill>
          <a:blip r:embed="rId2"/>
          <a:srcRect l="-22765" r="-2276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HMI Medium-</a:t>
            </a:r>
            <a:r>
              <a:rPr lang="en-US" i="1" dirty="0" err="1" smtClean="0"/>
              <a:t>l</a:t>
            </a:r>
            <a:r>
              <a:rPr lang="en-US" dirty="0" smtClean="0"/>
              <a:t> Common Mode Set</a:t>
            </a:r>
            <a:endParaRPr lang="en-US" dirty="0"/>
          </a:p>
        </p:txBody>
      </p:sp>
      <p:pic>
        <p:nvPicPr>
          <p:cNvPr id="4" name="Content Placeholder 3" descr="HMI_soundSpeed_mediumL_common.gif"/>
          <p:cNvPicPr>
            <a:picLocks noGrp="1" noChangeAspect="1"/>
          </p:cNvPicPr>
          <p:nvPr>
            <p:ph idx="1"/>
          </p:nvPr>
        </p:nvPicPr>
        <p:blipFill>
          <a:blip r:embed="rId2"/>
          <a:srcRect l="-22765" r="-2276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of HMI Power Spectral Datasets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HMI was initially operated simultaneously with MDI during the 66-day long 2010 Dynamics Run.</a:t>
            </a:r>
          </a:p>
          <a:p>
            <a:r>
              <a:rPr lang="en-US" dirty="0" smtClean="0"/>
              <a:t>Subsequently, the HMI observations have been divided into 21 72-day time series.</a:t>
            </a:r>
          </a:p>
          <a:p>
            <a:r>
              <a:rPr lang="en-US" dirty="0" smtClean="0"/>
              <a:t>Un-averaged, high-degree power spectra have been computed from both the 72-day time series and three-day time series contained within each of the first nine 72-day intervals.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MDI Medium-</a:t>
            </a:r>
            <a:r>
              <a:rPr lang="en-US" i="1" dirty="0" err="1" smtClean="0"/>
              <a:t>l</a:t>
            </a:r>
            <a:r>
              <a:rPr lang="en-US" dirty="0" smtClean="0"/>
              <a:t> Common Mode Set Equal Errors for All Sets</a:t>
            </a:r>
            <a:endParaRPr lang="en-US" dirty="0"/>
          </a:p>
        </p:txBody>
      </p:sp>
      <p:pic>
        <p:nvPicPr>
          <p:cNvPr id="4" name="Content Placeholder 3" descr="MDI_soundSpeed_mediumL_common_meanERR.gif"/>
          <p:cNvPicPr>
            <a:picLocks noGrp="1" noChangeAspect="1"/>
          </p:cNvPicPr>
          <p:nvPr>
            <p:ph idx="1"/>
          </p:nvPr>
        </p:nvPicPr>
        <p:blipFill>
          <a:blip r:embed="rId2"/>
          <a:srcRect l="-22765" r="-2276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HMI Medium-</a:t>
            </a:r>
            <a:r>
              <a:rPr lang="en-US" i="1" dirty="0" err="1" smtClean="0"/>
              <a:t>l</a:t>
            </a:r>
            <a:r>
              <a:rPr lang="en-US" dirty="0" smtClean="0"/>
              <a:t> Common Mode Set Equal Errors for All Sets</a:t>
            </a:r>
            <a:endParaRPr lang="en-US" dirty="0"/>
          </a:p>
        </p:txBody>
      </p:sp>
      <p:pic>
        <p:nvPicPr>
          <p:cNvPr id="4" name="Content Placeholder 3" descr="HMI_soundSpeed_mediumL_common_meanERR.gif"/>
          <p:cNvPicPr>
            <a:picLocks noGrp="1" noChangeAspect="1"/>
          </p:cNvPicPr>
          <p:nvPr>
            <p:ph idx="1"/>
          </p:nvPr>
        </p:nvPicPr>
        <p:blipFill>
          <a:blip r:embed="rId2"/>
          <a:srcRect l="-22765" r="-2276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of Available GONG High-Degree Power Spectral Datasets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GONG was upgraded to its current spatial resolution during </a:t>
            </a:r>
            <a:r>
              <a:rPr lang="en-US" dirty="0" smtClean="0"/>
              <a:t>2001.</a:t>
            </a:r>
          </a:p>
          <a:p>
            <a:r>
              <a:rPr lang="en-US" dirty="0" smtClean="0"/>
              <a:t>The GONG Project staff computed sets of un-averaged, high-degree power spectra that spanned several different time periods during that </a:t>
            </a:r>
            <a:r>
              <a:rPr lang="en-US" dirty="0" smtClean="0"/>
              <a:t>year.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Short-Term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We have studied the temporal variations of the seismic properties of the Sun on short timescales by studying  the response of </a:t>
            </a:r>
            <a:r>
              <a:rPr lang="en-US" dirty="0" err="1" smtClean="0"/>
              <a:t>p</a:t>
            </a:r>
            <a:r>
              <a:rPr lang="en-US" dirty="0" smtClean="0"/>
              <a:t>-mode frequency and width changes to corresponding changes in the level of solar </a:t>
            </a:r>
            <a:r>
              <a:rPr lang="en-US" dirty="0" smtClean="0"/>
              <a:t>activity.</a:t>
            </a:r>
          </a:p>
          <a:p>
            <a:r>
              <a:rPr lang="en-US" dirty="0" smtClean="0"/>
              <a:t>We have done so by generating a large number of frequency and width tables each of which has come from observational time series that were three days in </a:t>
            </a:r>
            <a:r>
              <a:rPr lang="en-US" dirty="0" smtClean="0"/>
              <a:t>duration.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31316"/>
            <a:ext cx="9143999" cy="1104900"/>
          </a:xfrm>
        </p:spPr>
        <p:txBody>
          <a:bodyPr>
            <a:noAutofit/>
          </a:bodyPr>
          <a:lstStyle/>
          <a:p>
            <a:r>
              <a:rPr lang="en-US" sz="4000" dirty="0" smtClean="0"/>
              <a:t>Sort-term Variations  in MDI, HMI, and GONG Intermediate- and  </a:t>
            </a:r>
            <a:r>
              <a:rPr lang="en-US" sz="4000" dirty="0"/>
              <a:t>High-</a:t>
            </a:r>
            <a:r>
              <a:rPr lang="en-US" sz="4000" dirty="0" smtClean="0"/>
              <a:t>Degree Frequencies and Widths </a:t>
            </a:r>
            <a:endParaRPr lang="en-US" sz="4000" dirty="0"/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1107" y="2076181"/>
            <a:ext cx="9002893" cy="4114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rgbClr val="000000"/>
              </a:buClr>
              <a:buNone/>
            </a:pPr>
            <a:endParaRPr lang="en-US" sz="2400" dirty="0" smtClean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400" dirty="0" smtClean="0"/>
              <a:t>I </a:t>
            </a:r>
            <a:r>
              <a:rPr lang="en-US" sz="2400" dirty="0"/>
              <a:t>will</a:t>
            </a:r>
            <a:r>
              <a:rPr lang="en-US" sz="2400" dirty="0" smtClean="0"/>
              <a:t> now highlight </a:t>
            </a:r>
            <a:r>
              <a:rPr lang="en-US" sz="2400" dirty="0"/>
              <a:t>recent results derived from the fitting of </a:t>
            </a:r>
            <a:r>
              <a:rPr lang="en-US" sz="2400" i="1" dirty="0" err="1"/>
              <a:t>m</a:t>
            </a:r>
            <a:r>
              <a:rPr lang="en-US" sz="2400" dirty="0"/>
              <a:t>-averaged spectra. The results I will present were derived by regressing sets of binned differences in the fitted </a:t>
            </a:r>
            <a:r>
              <a:rPr lang="en-US" sz="2400" dirty="0" smtClean="0"/>
              <a:t>frequencies and widths upon </a:t>
            </a:r>
            <a:r>
              <a:rPr lang="en-US" sz="2400" dirty="0"/>
              <a:t>differences in ten different solar activity indicators. These linear regression analyses were carried out for 25 different frequency bins for each</a:t>
            </a:r>
            <a:r>
              <a:rPr lang="en-US" sz="2400" dirty="0" smtClean="0"/>
              <a:t> of the datasets</a:t>
            </a:r>
          </a:p>
          <a:p>
            <a:pPr>
              <a:lnSpc>
                <a:spcPct val="90000"/>
              </a:lnSpc>
              <a:buClr>
                <a:srgbClr val="000000"/>
              </a:buClr>
              <a:buFont typeface="Monotype Sorts" charset="2"/>
              <a:buChar char="u"/>
            </a:pPr>
            <a:endParaRPr lang="en-US" sz="24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Clr>
                <a:srgbClr val="000000"/>
              </a:buClr>
              <a:buFont typeface="Monotype Sorts" charset="2"/>
              <a:buChar char="u"/>
            </a:pPr>
            <a:endParaRPr lang="en-US" sz="24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Clr>
                <a:srgbClr val="000000"/>
              </a:buClr>
              <a:buFont typeface="Monotype Sorts" charset="2"/>
              <a:buChar char="u"/>
            </a:pPr>
            <a:endParaRPr lang="en-US" sz="24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811136" presetClass="entr" presetSubtype="-107376064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6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go011751.vec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 rot="5400000">
            <a:off x="1840008" y="591186"/>
            <a:ext cx="5299364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" name="TextBox 2"/>
          <p:cNvSpPr txBox="1"/>
          <p:nvPr/>
        </p:nvSpPr>
        <p:spPr>
          <a:xfrm>
            <a:off x="317489" y="3927256"/>
            <a:ext cx="652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MDI,</a:t>
            </a:r>
          </a:p>
          <a:p>
            <a:r>
              <a:rPr lang="en-US" dirty="0" smtClean="0"/>
              <a:t>1996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37244" y="3903740"/>
            <a:ext cx="1039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GONG,</a:t>
            </a:r>
          </a:p>
          <a:p>
            <a:r>
              <a:rPr lang="en-US" dirty="0" smtClean="0"/>
              <a:t>Fall-2001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3972" y="270440"/>
            <a:ext cx="8457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Linear Regression Analyses of Binned Frequency Shifts Versus Changes in Magnetic</a:t>
            </a:r>
          </a:p>
          <a:p>
            <a:r>
              <a:rPr lang="en-US" dirty="0" err="1" smtClean="0"/>
              <a:t>Plage</a:t>
            </a:r>
            <a:r>
              <a:rPr lang="en-US" dirty="0" smtClean="0"/>
              <a:t> Strength Index, MPSI, at a Frequency Where Both Sets of Changes Were Correlated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4">
      <a:dk1>
        <a:srgbClr val="FFFFFF"/>
      </a:dk1>
      <a:lt1>
        <a:srgbClr val="0033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1618</TotalTime>
  <Words>2486</Words>
  <Application>Microsoft Macintosh PowerPoint</Application>
  <PresentationFormat>On-screen Show (4:3)</PresentationFormat>
  <Paragraphs>182</Paragraphs>
  <Slides>51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Slide 1</vt:lpstr>
      <vt:lpstr>Outline</vt:lpstr>
      <vt:lpstr>Methodology</vt:lpstr>
      <vt:lpstr>Summary of MDI Dynamics Run Power Spectral Datasets</vt:lpstr>
      <vt:lpstr>Summary of HMI Power Spectral Datasets</vt:lpstr>
      <vt:lpstr>Summary of Available GONG High-Degree Power Spectral Datasets</vt:lpstr>
      <vt:lpstr>Short-Term Study</vt:lpstr>
      <vt:lpstr>Sort-term Variations  in MDI, HMI, and GONG Intermediate- and  High-Degree Frequencies and Widths </vt:lpstr>
      <vt:lpstr>Slide 9</vt:lpstr>
      <vt:lpstr>Slide 10</vt:lpstr>
      <vt:lpstr>Slide 11</vt:lpstr>
      <vt:lpstr>Slide 12</vt:lpstr>
      <vt:lpstr>Slide 13</vt:lpstr>
      <vt:lpstr>Solar Cycle Dependence of Frequency and Width Zero-crossings</vt:lpstr>
      <vt:lpstr>Slide 15</vt:lpstr>
      <vt:lpstr>Slide 16</vt:lpstr>
      <vt:lpstr>Slide 17</vt:lpstr>
      <vt:lpstr>Slide 18</vt:lpstr>
      <vt:lpstr>Slide 19</vt:lpstr>
      <vt:lpstr>Summary of  Short-Term Frequency  and Width Shift Discoveries </vt:lpstr>
      <vt:lpstr>Summary of Short-Term Frequency and Width Shift Discoveries (cont.)</vt:lpstr>
      <vt:lpstr>Search for Temporal Changes in the Internal Solar Sound Speed </vt:lpstr>
      <vt:lpstr>Slide 23</vt:lpstr>
      <vt:lpstr>New Structural inversions of Both MDI  and HMI Full-disk Frequency Tables</vt:lpstr>
      <vt:lpstr>MDI Full-Disk m-Averaged Common Mode Set Inversion Results</vt:lpstr>
      <vt:lpstr>HMI Full-Disk m-Averaged Common Mode Set Inversion Results</vt:lpstr>
      <vt:lpstr>The Solar Subsurface Shear Layer</vt:lpstr>
      <vt:lpstr>Radial Profile of Equatorial Angular Velocity Computed From An Inversion of Frequency-splitting Coefficients Computed By Jesper Schou of MDI Data Acquired During the 1996 Solar Minimum Which Shows the Solar Subsurface Shear Layer at the Right</vt:lpstr>
      <vt:lpstr>MDI Full-Disk Convection Zone and Subsurface Shear Layer</vt:lpstr>
      <vt:lpstr>HMI Full-Disk Convection Zone and Subsurface Shear Layer</vt:lpstr>
      <vt:lpstr>Slide 31</vt:lpstr>
      <vt:lpstr>Inverted Internal  Sound Speeds</vt:lpstr>
      <vt:lpstr>Outer Profiles of MDI Sound Speed  Deviations from Model S </vt:lpstr>
      <vt:lpstr>Outer Profiles of HMI Sound Speed Deviations from Model S </vt:lpstr>
      <vt:lpstr>Outlier Correction Procedure </vt:lpstr>
      <vt:lpstr>Slide 36</vt:lpstr>
      <vt:lpstr>Comparison of Inverted Squared Sound Speed Deviations from both Original (red) and cleaned (blue) Frequency Tables for One MDI Run</vt:lpstr>
      <vt:lpstr>Comparison  of raw and cleaned squared sound speed deviations for Second MDI Run</vt:lpstr>
      <vt:lpstr>Comparison of Raw and Cleaned Profiles from A Third MDI Run</vt:lpstr>
      <vt:lpstr>Comparison of HMI Raw and Cleaned Full-Disk Inversion Profiles from one Run</vt:lpstr>
      <vt:lpstr>Demonstration that use of Non-n-Averaged Frequency Splitting Coefficients (red curve) Results in Even Larger Deviations from Model S than When n-averaged Coefficients Are Used </vt:lpstr>
      <vt:lpstr>Comparison of 5 Simultaneous MDI and  HMI Medium-l Inversion Profiles</vt:lpstr>
      <vt:lpstr> Overall Conclusions</vt:lpstr>
      <vt:lpstr>Thank You for Your Attention!</vt:lpstr>
      <vt:lpstr>Recent MDI and HMI Medium-l Sound Speed Inversions </vt:lpstr>
      <vt:lpstr>MDI Medium-l Variable Mode Sets</vt:lpstr>
      <vt:lpstr>HMI Medium-l Variable Mode Sets</vt:lpstr>
      <vt:lpstr>MDI Medium-l Common Mode Set</vt:lpstr>
      <vt:lpstr>HMI Medium-l Common Mode Set</vt:lpstr>
      <vt:lpstr>MDI Medium-l Common Mode Set Equal Errors for All Sets</vt:lpstr>
      <vt:lpstr>HMI Medium-l Common Mode Set Equal Errors for All Sets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hill</dc:creator>
  <cp:lastModifiedBy>David Mehrania</cp:lastModifiedBy>
  <cp:revision>124</cp:revision>
  <dcterms:created xsi:type="dcterms:W3CDTF">2014-09-01T21:35:56Z</dcterms:created>
  <dcterms:modified xsi:type="dcterms:W3CDTF">2014-09-01T22:25:25Z</dcterms:modified>
</cp:coreProperties>
</file>