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r:id="rId1"/>
  </p:sldMasterIdLst>
  <p:notesMasterIdLst>
    <p:notesMasterId r:id="rId21"/>
  </p:notesMasterIdLst>
  <p:handoutMasterIdLst>
    <p:handoutMasterId r:id="rId22"/>
  </p:handoutMasterIdLst>
  <p:sldIdLst>
    <p:sldId id="343" r:id="rId2"/>
    <p:sldId id="428" r:id="rId3"/>
    <p:sldId id="429" r:id="rId4"/>
    <p:sldId id="430" r:id="rId5"/>
    <p:sldId id="436" r:id="rId6"/>
    <p:sldId id="423" r:id="rId7"/>
    <p:sldId id="414" r:id="rId8"/>
    <p:sldId id="437" r:id="rId9"/>
    <p:sldId id="438" r:id="rId10"/>
    <p:sldId id="335" r:id="rId11"/>
    <p:sldId id="442" r:id="rId12"/>
    <p:sldId id="443" r:id="rId13"/>
    <p:sldId id="445" r:id="rId14"/>
    <p:sldId id="339" r:id="rId15"/>
    <p:sldId id="358" r:id="rId16"/>
    <p:sldId id="360" r:id="rId17"/>
    <p:sldId id="446" r:id="rId18"/>
    <p:sldId id="434" r:id="rId19"/>
    <p:sldId id="432" r:id="rId20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00" autoAdjust="0"/>
    <p:restoredTop sz="85919" autoAdjust="0"/>
  </p:normalViewPr>
  <p:slideViewPr>
    <p:cSldViewPr snapToObjects="1">
      <p:cViewPr>
        <p:scale>
          <a:sx n="100" d="100"/>
          <a:sy n="100" d="100"/>
        </p:scale>
        <p:origin x="-808" y="-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5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B36AAB4-43C4-9C47-B84B-C5426ACB6354}" type="datetime1">
              <a:rPr lang="de-DE"/>
              <a:pPr>
                <a:defRPr/>
              </a:pPr>
              <a:t>04.09.2014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B95C60-15C7-A943-A80A-C6E97905DAD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8D4E909-7C3E-444E-8B54-512C3D3A5731}" type="datetime1">
              <a:rPr lang="de-DE"/>
              <a:pPr>
                <a:defRPr/>
              </a:pPr>
              <a:t>04.09.2014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53E35FD-A101-494F-A329-08B1FC857F7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2F0D3A-CE92-4643-84F9-BCB013263C3E}" type="slidenum">
              <a:rPr lang="de-DE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3F440B-FCC0-0A44-AFFB-95AD4C3E9F20}" type="slidenum">
              <a:rPr lang="de-DE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3E35FD-A101-494F-A329-08B1FC857F76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3E35FD-A101-494F-A329-08B1FC857F76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3E35FD-A101-494F-A329-08B1FC857F7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1640F5-0791-E043-B33D-8ADE1B82D70E}" type="slidenum">
              <a:rPr lang="de-DE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7D3D81-B60C-404A-BD33-EC507F281C63}" type="slidenum">
              <a:rPr lang="de-DE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C3D5F0-0925-B646-9EB3-8EE78CADCF25}" type="slidenum">
              <a:rPr lang="de-DE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C3D5F0-0925-B646-9EB3-8EE78CADCF25}" type="slidenum">
              <a:rPr lang="de-DE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3F440B-FCC0-0A44-AFFB-95AD4C3E9F20}" type="slidenum">
              <a:rPr lang="de-DE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3F440B-FCC0-0A44-AFFB-95AD4C3E9F20}" type="slidenum">
              <a:rPr lang="de-DE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09568E-AB63-1C4B-A49D-B7866DB8B361}" type="slidenum">
              <a:rPr lang="de-DE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736E6-8B17-FA4B-B7CE-DAEAAABF0739}" type="slidenum">
              <a:rPr lang="de-DE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DBB77B-E0A2-F24E-B1D4-071477EA2DF7}" type="slidenum">
              <a:rPr lang="de-DE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9A9187-3A2C-8144-A2D4-D3E452A169EC}" type="slidenum">
              <a:rPr lang="de-DE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4A783A-F931-064B-A025-C79D52A160FF}" type="slidenum">
              <a:rPr lang="de-DE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3E35FD-A101-494F-A329-08B1FC857F7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3E35FD-A101-494F-A329-08B1FC857F76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E6E547-4DE4-B540-ACAC-40E533A28E24}" type="slidenum">
              <a:rPr lang="de-DE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53904-E182-B64A-892B-F79B74307640}" type="datetime1">
              <a:rPr lang="de-DE" smtClean="0"/>
              <a:pPr>
                <a:defRPr/>
              </a:pPr>
              <a:t>04.09.2014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Ariane Schad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AE602-694D-F042-8851-22A676ACE4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0E821-D9AA-C244-9002-8FAD9FADCC7A}" type="datetime1">
              <a:rPr lang="de-DE" smtClean="0"/>
              <a:pPr>
                <a:defRPr/>
              </a:pPr>
              <a:t>04.09.2014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Ariane Schad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3E7C2-937A-B44B-A9E7-2F01FE5BAD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62574-E665-DD41-B27F-4D7859938FCF}" type="datetime1">
              <a:rPr lang="de-DE" smtClean="0"/>
              <a:pPr>
                <a:defRPr/>
              </a:pPr>
              <a:t>04.09.2014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Ariane Schad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848FF-7746-E348-85FC-0C4A8D33C4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04F4-1851-9042-9147-6B410912CDC5}" type="datetime1">
              <a:rPr lang="de-DE" smtClean="0"/>
              <a:pPr>
                <a:defRPr/>
              </a:pPr>
              <a:t>04.09.2014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Ariane Schad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5C9CF-A171-E245-8D30-6FA7196745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64F61-6EDB-074B-888A-5D2A3C2798E5}" type="datetime1">
              <a:rPr lang="de-DE" smtClean="0"/>
              <a:pPr>
                <a:defRPr/>
              </a:pPr>
              <a:t>04.09.2014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Ariane Schad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7F149-A3DA-124D-AAC5-D6E0EA6F004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AB5BB-4A91-D942-8EF1-7D28B6658F98}" type="datetime1">
              <a:rPr lang="de-DE" smtClean="0"/>
              <a:pPr>
                <a:defRPr/>
              </a:pPr>
              <a:t>04.09.2014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Ariane Schad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14CB0-1A70-1A4B-BD56-2D0A0BCD0FD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D530D-4B0F-9A4F-8858-937460BAE587}" type="datetime1">
              <a:rPr lang="de-DE" smtClean="0"/>
              <a:pPr>
                <a:defRPr/>
              </a:pPr>
              <a:t>04.09.2014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Ariane Schad</a:t>
            </a: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9BAE8-A5F5-E048-87F3-FABDE53987E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B0523-A168-0648-82C3-2609B36AB020}" type="datetime1">
              <a:rPr lang="de-DE" smtClean="0"/>
              <a:pPr>
                <a:defRPr/>
              </a:pPr>
              <a:t>04.09.2014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Ariane Schad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71AB3-D868-FC43-8A19-98790D9805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82224-797D-B648-9BA4-535243F7D75F}" type="datetime1">
              <a:rPr lang="de-DE" smtClean="0"/>
              <a:pPr>
                <a:defRPr/>
              </a:pPr>
              <a:t>04.09.2014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Ariane Schad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AEDC0-3158-8B4C-B0E1-10ACCB0447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959F3-C621-BD4F-9BB4-EC13E99472B2}" type="datetime1">
              <a:rPr lang="de-DE" smtClean="0"/>
              <a:pPr>
                <a:defRPr/>
              </a:pPr>
              <a:t>04.09.2014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Ariane Schad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7EB79-82E4-8249-A2C3-5C70622996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89518-65CC-DB4B-AB0C-189E55C41C6F}" type="datetime1">
              <a:rPr lang="de-DE" smtClean="0"/>
              <a:pPr>
                <a:defRPr/>
              </a:pPr>
              <a:t>04.09.2014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Ariane Schad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00E52-28FC-E247-8A68-8608B55CFE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512B60D-BD5F-3249-AFD0-C227C424FA63}" type="datetime1">
              <a:rPr lang="de-DE" smtClean="0"/>
              <a:pPr>
                <a:defRPr/>
              </a:pPr>
              <a:t>04.09.2014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r>
              <a:rPr lang="de-DE" smtClean="0"/>
              <a:t>Ariane Schad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C3E37F4-49CB-1C44-9511-EFF75B9DE3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df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df"/><Relationship Id="rId4" Type="http://schemas.openxmlformats.org/officeDocument/2006/relationships/image" Target="../media/image29.png"/><Relationship Id="rId5" Type="http://schemas.openxmlformats.org/officeDocument/2006/relationships/image" Target="../media/image23.pdf"/><Relationship Id="rId6" Type="http://schemas.openxmlformats.org/officeDocument/2006/relationships/image" Target="../media/image24.png"/><Relationship Id="rId7" Type="http://schemas.openxmlformats.org/officeDocument/2006/relationships/image" Target="../media/image30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df"/><Relationship Id="rId4" Type="http://schemas.openxmlformats.org/officeDocument/2006/relationships/image" Target="../media/image29.png"/><Relationship Id="rId5" Type="http://schemas.openxmlformats.org/officeDocument/2006/relationships/image" Target="../media/image31.pdf"/><Relationship Id="rId6" Type="http://schemas.openxmlformats.org/officeDocument/2006/relationships/image" Target="../media/image32.png"/><Relationship Id="rId7" Type="http://schemas.openxmlformats.org/officeDocument/2006/relationships/image" Target="../media/image23.pdf"/><Relationship Id="rId8" Type="http://schemas.openxmlformats.org/officeDocument/2006/relationships/image" Target="../media/image24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df"/><Relationship Id="rId4" Type="http://schemas.openxmlformats.org/officeDocument/2006/relationships/image" Target="../media/image29.png"/><Relationship Id="rId5" Type="http://schemas.openxmlformats.org/officeDocument/2006/relationships/image" Target="../media/image31.pdf"/><Relationship Id="rId6" Type="http://schemas.openxmlformats.org/officeDocument/2006/relationships/image" Target="../media/image32.png"/><Relationship Id="rId7" Type="http://schemas.openxmlformats.org/officeDocument/2006/relationships/image" Target="../media/image23.pdf"/><Relationship Id="rId8" Type="http://schemas.openxmlformats.org/officeDocument/2006/relationships/image" Target="../media/image24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df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df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9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df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447800"/>
            <a:ext cx="9144000" cy="1295400"/>
          </a:xfrm>
          <a:solidFill>
            <a:schemeClr val="accent6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2600" dirty="0" err="1" smtClean="0">
                <a:solidFill>
                  <a:schemeClr val="bg1"/>
                </a:solidFill>
                <a:ea typeface="+mj-ea"/>
                <a:cs typeface="+mj-cs"/>
              </a:rPr>
              <a:t>Distortion</a:t>
            </a:r>
            <a:r>
              <a:rPr lang="de-DE" sz="2600" dirty="0" smtClean="0">
                <a:solidFill>
                  <a:schemeClr val="bg1"/>
                </a:solidFill>
                <a:ea typeface="+mj-ea"/>
                <a:cs typeface="+mj-cs"/>
              </a:rPr>
              <a:t> of global mode </a:t>
            </a:r>
            <a:r>
              <a:rPr lang="de-DE" sz="2600" dirty="0" err="1" smtClean="0">
                <a:solidFill>
                  <a:schemeClr val="bg1"/>
                </a:solidFill>
                <a:ea typeface="+mj-ea"/>
                <a:cs typeface="+mj-cs"/>
              </a:rPr>
              <a:t>eigenfunctions</a:t>
            </a:r>
            <a:r>
              <a:rPr lang="de-DE" sz="2600" dirty="0" smtClean="0">
                <a:solidFill>
                  <a:schemeClr val="bg1"/>
                </a:solidFill>
                <a:ea typeface="+mj-ea"/>
                <a:cs typeface="+mj-cs"/>
              </a:rPr>
              <a:t> - </a:t>
            </a:r>
            <a:br>
              <a:rPr lang="de-DE" sz="2600" dirty="0" smtClean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de-DE" sz="2600" dirty="0" err="1" smtClean="0">
                <a:solidFill>
                  <a:schemeClr val="bg1"/>
                </a:solidFill>
                <a:ea typeface="+mj-ea"/>
                <a:cs typeface="+mj-cs"/>
              </a:rPr>
              <a:t>Measuring</a:t>
            </a:r>
            <a:r>
              <a:rPr lang="de-DE" sz="2600" dirty="0" smtClean="0">
                <a:solidFill>
                  <a:schemeClr val="bg1"/>
                </a:solidFill>
                <a:ea typeface="+mj-ea"/>
                <a:cs typeface="+mj-cs"/>
              </a:rPr>
              <a:t> meridional </a:t>
            </a:r>
            <a:r>
              <a:rPr lang="de-DE" sz="2600" dirty="0" err="1" smtClean="0">
                <a:solidFill>
                  <a:schemeClr val="bg1"/>
                </a:solidFill>
                <a:ea typeface="+mj-ea"/>
                <a:cs typeface="+mj-cs"/>
              </a:rPr>
              <a:t>flow</a:t>
            </a:r>
            <a:r>
              <a:rPr lang="de-DE" sz="2600" dirty="0" smtClean="0">
                <a:solidFill>
                  <a:schemeClr val="bg1"/>
                </a:solidFill>
                <a:ea typeface="+mj-ea"/>
                <a:cs typeface="+mj-cs"/>
              </a:rPr>
              <a:t> and solar rotation</a:t>
            </a:r>
            <a:endParaRPr lang="de-DE" sz="26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95400" y="2971800"/>
            <a:ext cx="6858000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Ariane Schad</a:t>
            </a:r>
            <a:r>
              <a:rPr lang="de-DE" sz="1800" baseline="300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1,2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, Jens Timmer</a:t>
            </a:r>
            <a:r>
              <a:rPr lang="de-DE" sz="1800" baseline="300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2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, Markus Roth</a:t>
            </a:r>
            <a:r>
              <a:rPr lang="de-DE" sz="1800" baseline="300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de-DE" sz="1800" dirty="0" smtClean="0">
              <a:solidFill>
                <a:schemeClr val="bg1">
                  <a:lumMod val="50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600" baseline="300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1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Kiepenheuer-Institut für Sonnenphysik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600" baseline="300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2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Freiburg Center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for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 Data Analysis and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Modeling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, University of Freiburg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de-DE" sz="2000" dirty="0" smtClean="0">
              <a:solidFill>
                <a:schemeClr val="bg1">
                  <a:lumMod val="50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de-DE" sz="800" dirty="0" smtClean="0">
              <a:solidFill>
                <a:schemeClr val="bg1">
                  <a:lumMod val="50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HELAS VI /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 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SOHO-28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 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/ </a:t>
            </a:r>
            <a:r>
              <a:rPr lang="de-DE" sz="1800" dirty="0" err="1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SpaceInn</a:t>
            </a:r>
            <a:endParaRPr lang="de-DE" sz="1800" dirty="0" smtClean="0">
              <a:solidFill>
                <a:schemeClr val="bg1">
                  <a:lumMod val="50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04 September 2014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Göttingen, Germany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de-DE" sz="2000" dirty="0" smtClean="0">
              <a:solidFill>
                <a:schemeClr val="bg1">
                  <a:lumMod val="50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de-DE" sz="2000" dirty="0">
              <a:solidFill>
                <a:schemeClr val="bg1">
                  <a:lumMod val="50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15364" name="Bild 3" descr="KIS_Logo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9350" y="53975"/>
            <a:ext cx="15128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Bild 6" descr="ERC_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25" y="76200"/>
            <a:ext cx="2517775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Bild 7" descr="FDMlogo_HF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40413" y="304800"/>
            <a:ext cx="1322387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hteck 10"/>
          <p:cNvSpPr>
            <a:spLocks noChangeArrowheads="1"/>
          </p:cNvSpPr>
          <p:nvPr/>
        </p:nvSpPr>
        <p:spPr bwMode="auto">
          <a:xfrm>
            <a:off x="522288" y="990600"/>
            <a:ext cx="8316912" cy="440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Calibri" charset="0"/>
              </a:rPr>
              <a:t>Amplitude </a:t>
            </a:r>
            <a:r>
              <a:rPr lang="de-DE" sz="1600" dirty="0" err="1">
                <a:latin typeface="Calibri" charset="0"/>
              </a:rPr>
              <a:t>ratios</a:t>
            </a:r>
            <a:r>
              <a:rPr lang="de-DE" sz="1600" dirty="0">
                <a:latin typeface="Calibri" charset="0"/>
              </a:rPr>
              <a:t> </a:t>
            </a:r>
            <a:r>
              <a:rPr lang="de-DE" sz="1600" dirty="0" err="1">
                <a:latin typeface="Calibri" charset="0"/>
              </a:rPr>
              <a:t>from</a:t>
            </a:r>
            <a:r>
              <a:rPr lang="de-DE" sz="1600" dirty="0">
                <a:latin typeface="Calibri" charset="0"/>
              </a:rPr>
              <a:t> MDI </a:t>
            </a:r>
            <a:r>
              <a:rPr lang="de-DE" sz="1600" dirty="0" err="1">
                <a:latin typeface="Calibri" charset="0"/>
              </a:rPr>
              <a:t>data</a:t>
            </a:r>
            <a:r>
              <a:rPr lang="de-DE" sz="1600" dirty="0">
                <a:latin typeface="Calibri" charset="0"/>
              </a:rPr>
              <a:t> vs. </a:t>
            </a:r>
            <a:r>
              <a:rPr lang="de-DE" sz="1600" dirty="0" err="1">
                <a:latin typeface="Calibri" charset="0"/>
              </a:rPr>
              <a:t>flow</a:t>
            </a:r>
            <a:r>
              <a:rPr lang="de-DE" sz="1600" dirty="0">
                <a:latin typeface="Calibri" charset="0"/>
              </a:rPr>
              <a:t> </a:t>
            </a:r>
            <a:r>
              <a:rPr lang="de-DE" sz="1600" dirty="0" err="1">
                <a:latin typeface="Calibri" charset="0"/>
              </a:rPr>
              <a:t>model</a:t>
            </a:r>
            <a:r>
              <a:rPr lang="de-DE" sz="1600" dirty="0">
                <a:latin typeface="Calibri" charset="0"/>
              </a:rPr>
              <a:t> (</a:t>
            </a:r>
            <a:r>
              <a:rPr lang="de-DE" sz="1600" dirty="0" err="1">
                <a:solidFill>
                  <a:srgbClr val="000000"/>
                </a:solidFill>
                <a:latin typeface="Calibri" charset="0"/>
              </a:rPr>
              <a:t>coupling</a:t>
            </a:r>
            <a:r>
              <a:rPr lang="de-DE" sz="16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Calibri" charset="0"/>
              </a:rPr>
              <a:t>modes</a:t>
            </a:r>
            <a:r>
              <a:rPr lang="de-DE" sz="1600" dirty="0">
                <a:solidFill>
                  <a:srgbClr val="000000"/>
                </a:solidFill>
                <a:latin typeface="Calibri" charset="0"/>
              </a:rPr>
              <a:t>: n=1, l=180 and n‘=1, l‘=182):</a:t>
            </a:r>
          </a:p>
          <a:p>
            <a:pPr>
              <a:spcBef>
                <a:spcPct val="50000"/>
              </a:spcBef>
            </a:pPr>
            <a:endParaRPr lang="de-DE" sz="1600" dirty="0">
              <a:solidFill>
                <a:srgbClr val="00000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600" dirty="0">
              <a:solidFill>
                <a:srgbClr val="00000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600" dirty="0">
              <a:solidFill>
                <a:srgbClr val="00000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600" dirty="0">
              <a:solidFill>
                <a:srgbClr val="00000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600" dirty="0">
              <a:solidFill>
                <a:srgbClr val="00000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600" dirty="0" smtClean="0">
              <a:solidFill>
                <a:srgbClr val="00000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600" dirty="0" smtClean="0">
              <a:solidFill>
                <a:srgbClr val="00000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600" dirty="0" smtClean="0">
              <a:solidFill>
                <a:srgbClr val="00000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r>
              <a:rPr lang="de-DE" sz="1600" dirty="0" smtClean="0">
                <a:solidFill>
                  <a:srgbClr val="000090"/>
                </a:solidFill>
                <a:latin typeface="Calibri" charset="0"/>
              </a:rPr>
              <a:t>&gt; </a:t>
            </a:r>
            <a:r>
              <a:rPr lang="de-DE" sz="1600" dirty="0" err="1" smtClean="0">
                <a:solidFill>
                  <a:srgbClr val="000090"/>
                </a:solidFill>
                <a:latin typeface="Calibri" charset="0"/>
              </a:rPr>
              <a:t>azimuthal</a:t>
            </a:r>
            <a:r>
              <a:rPr lang="de-DE" sz="1600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600" dirty="0" err="1" smtClean="0">
                <a:solidFill>
                  <a:srgbClr val="000090"/>
                </a:solidFill>
                <a:latin typeface="Calibri" charset="0"/>
              </a:rPr>
              <a:t>asymmetry</a:t>
            </a:r>
            <a:endParaRPr lang="de-DE" sz="16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r>
              <a:rPr lang="de-DE" sz="1600" dirty="0" smtClean="0">
                <a:solidFill>
                  <a:srgbClr val="000090"/>
                </a:solidFill>
                <a:latin typeface="Calibri" charset="0"/>
              </a:rPr>
              <a:t>&gt; </a:t>
            </a:r>
            <a:r>
              <a:rPr lang="de-DE" sz="1600" dirty="0" err="1" smtClean="0">
                <a:solidFill>
                  <a:srgbClr val="000090"/>
                </a:solidFill>
                <a:latin typeface="Calibri" charset="0"/>
              </a:rPr>
              <a:t>can</a:t>
            </a:r>
            <a:r>
              <a:rPr lang="de-DE" sz="1600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600" dirty="0" err="1" smtClean="0">
                <a:solidFill>
                  <a:srgbClr val="000090"/>
                </a:solidFill>
                <a:latin typeface="Calibri" charset="0"/>
              </a:rPr>
              <a:t>be</a:t>
            </a:r>
            <a:r>
              <a:rPr lang="de-DE" sz="1600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600" dirty="0" err="1" smtClean="0">
                <a:solidFill>
                  <a:srgbClr val="000090"/>
                </a:solidFill>
                <a:latin typeface="Calibri" charset="0"/>
              </a:rPr>
              <a:t>explained</a:t>
            </a:r>
            <a:r>
              <a:rPr lang="de-DE" sz="1600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600" dirty="0" err="1" smtClean="0">
                <a:solidFill>
                  <a:srgbClr val="000090"/>
                </a:solidFill>
                <a:latin typeface="Calibri" charset="0"/>
              </a:rPr>
              <a:t>by</a:t>
            </a:r>
            <a:r>
              <a:rPr lang="de-DE" sz="1600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600" dirty="0" err="1" smtClean="0">
                <a:solidFill>
                  <a:srgbClr val="000090"/>
                </a:solidFill>
                <a:latin typeface="Calibri" charset="0"/>
              </a:rPr>
              <a:t>the</a:t>
            </a:r>
            <a:r>
              <a:rPr lang="de-DE" sz="1600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600" dirty="0" err="1" smtClean="0">
                <a:solidFill>
                  <a:srgbClr val="000090"/>
                </a:solidFill>
                <a:latin typeface="Calibri" charset="0"/>
              </a:rPr>
              <a:t>influence</a:t>
            </a:r>
            <a:r>
              <a:rPr lang="de-DE" sz="1600" dirty="0" smtClean="0">
                <a:solidFill>
                  <a:srgbClr val="000090"/>
                </a:solidFill>
                <a:latin typeface="Calibri" charset="0"/>
              </a:rPr>
              <a:t> of rotation</a:t>
            </a:r>
          </a:p>
          <a:p>
            <a:pPr>
              <a:spcBef>
                <a:spcPct val="50000"/>
              </a:spcBef>
            </a:pPr>
            <a:r>
              <a:rPr lang="de-DE" sz="1600" dirty="0" smtClean="0">
                <a:solidFill>
                  <a:srgbClr val="000090"/>
                </a:solidFill>
                <a:latin typeface="Calibri" charset="0"/>
              </a:rPr>
              <a:t>&gt; </a:t>
            </a:r>
            <a:r>
              <a:rPr lang="de-DE" sz="1600" dirty="0" err="1" smtClean="0">
                <a:solidFill>
                  <a:srgbClr val="000090"/>
                </a:solidFill>
                <a:latin typeface="Calibri" charset="0"/>
              </a:rPr>
              <a:t>symmetrization</a:t>
            </a:r>
            <a:r>
              <a:rPr lang="de-DE" sz="1600" dirty="0" smtClean="0">
                <a:solidFill>
                  <a:srgbClr val="000090"/>
                </a:solidFill>
                <a:latin typeface="Calibri" charset="0"/>
              </a:rPr>
              <a:t> of </a:t>
            </a:r>
            <a:r>
              <a:rPr lang="de-DE" sz="1600" dirty="0" err="1" smtClean="0">
                <a:solidFill>
                  <a:srgbClr val="000090"/>
                </a:solidFill>
                <a:latin typeface="Calibri" charset="0"/>
              </a:rPr>
              <a:t>a-ratios</a:t>
            </a:r>
            <a:r>
              <a:rPr lang="de-DE" sz="1600" dirty="0" smtClean="0">
                <a:solidFill>
                  <a:srgbClr val="000090"/>
                </a:solidFill>
                <a:latin typeface="Calibri" charset="0"/>
              </a:rPr>
              <a:t> in „m“ </a:t>
            </a:r>
            <a:r>
              <a:rPr lang="de-DE" sz="1600" dirty="0" err="1" smtClean="0">
                <a:solidFill>
                  <a:srgbClr val="000090"/>
                </a:solidFill>
                <a:latin typeface="Calibri" charset="0"/>
              </a:rPr>
              <a:t>can</a:t>
            </a:r>
            <a:r>
              <a:rPr lang="de-DE" sz="1600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600" dirty="0" err="1" smtClean="0">
                <a:solidFill>
                  <a:srgbClr val="000090"/>
                </a:solidFill>
                <a:latin typeface="Calibri" charset="0"/>
              </a:rPr>
              <a:t>compensate</a:t>
            </a:r>
            <a:r>
              <a:rPr lang="de-DE" sz="1600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600" dirty="0" err="1" smtClean="0">
                <a:solidFill>
                  <a:srgbClr val="000090"/>
                </a:solidFill>
                <a:latin typeface="Calibri" charset="0"/>
              </a:rPr>
              <a:t>for</a:t>
            </a:r>
            <a:r>
              <a:rPr lang="de-DE" sz="1600" dirty="0" smtClean="0">
                <a:solidFill>
                  <a:srgbClr val="000090"/>
                </a:solidFill>
                <a:latin typeface="Calibri" charset="0"/>
              </a:rPr>
              <a:t> rotation </a:t>
            </a:r>
            <a:r>
              <a:rPr lang="de-DE" sz="1600" dirty="0" err="1" smtClean="0">
                <a:solidFill>
                  <a:srgbClr val="000090"/>
                </a:solidFill>
                <a:latin typeface="Calibri" charset="0"/>
              </a:rPr>
              <a:t>effect</a:t>
            </a:r>
            <a:endParaRPr lang="de-DE" sz="1600" dirty="0">
              <a:solidFill>
                <a:srgbClr val="000090"/>
              </a:solidFill>
              <a:latin typeface="Calibri" charset="0"/>
            </a:endParaRPr>
          </a:p>
        </p:txBody>
      </p:sp>
      <p:sp>
        <p:nvSpPr>
          <p:cNvPr id="19458" name="Datumsplatzhalter 1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A5D0085-24EA-E846-AAF6-8F8F4569D4CD}" type="datetime1">
              <a:rPr lang="de-DE" smtClean="0"/>
              <a:pPr>
                <a:defRPr/>
              </a:pPr>
              <a:t>04.09.2014</a:t>
            </a:fld>
            <a:endParaRPr lang="de-DE" dirty="0"/>
          </a:p>
        </p:txBody>
      </p:sp>
      <p:sp>
        <p:nvSpPr>
          <p:cNvPr id="1843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5A7B8-C057-2242-BD04-A4CA230A2C4C}" type="slidenum">
              <a:rPr lang="de-DE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7" name="Titel 13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sz="2000" dirty="0">
                <a:solidFill>
                  <a:srgbClr val="FFFFFF"/>
                </a:solidFill>
                <a:latin typeface="Calibri" charset="0"/>
              </a:rPr>
              <a:t>      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de-DE" sz="2000" dirty="0" err="1" smtClean="0">
                <a:solidFill>
                  <a:srgbClr val="FFFFFF"/>
                </a:solidFill>
                <a:latin typeface="Calibri" charset="0"/>
              </a:rPr>
              <a:t>Influence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of rotation on </a:t>
            </a:r>
            <a:r>
              <a:rPr lang="de-DE" sz="2000" dirty="0" err="1" smtClean="0">
                <a:solidFill>
                  <a:srgbClr val="FFFFFF"/>
                </a:solidFill>
                <a:latin typeface="Calibri" charset="0"/>
              </a:rPr>
              <a:t>amplitude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de-DE" sz="2000" dirty="0" err="1" smtClean="0">
                <a:solidFill>
                  <a:srgbClr val="FFFFFF"/>
                </a:solidFill>
                <a:latin typeface="Calibri" charset="0"/>
              </a:rPr>
              <a:t>ratios</a:t>
            </a:r>
            <a:endParaRPr lang="de-DE" sz="2000" dirty="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18" name="Bild 17" descr="fig_arat_vortrag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75121" t="33099" b="20422"/>
              <a:stretch>
                <a:fillRect/>
              </a:stretch>
            </p:blipFill>
          </mc:Choice>
          <mc:Fallback>
            <p:blipFill>
              <a:blip r:embed="rId4"/>
              <a:srcRect l="75121" t="33099" b="20422"/>
              <a:stretch>
                <a:fillRect/>
              </a:stretch>
            </p:blipFill>
          </mc:Fallback>
        </mc:AlternateContent>
        <p:spPr>
          <a:xfrm>
            <a:off x="6964507" y="2368629"/>
            <a:ext cx="1950893" cy="833391"/>
          </a:xfrm>
          <a:prstGeom prst="rect">
            <a:avLst/>
          </a:prstGeom>
        </p:spPr>
      </p:pic>
      <p:pic>
        <p:nvPicPr>
          <p:cNvPr id="19" name="Bild 18" descr="fig_arat_vortrag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r="25463"/>
              <a:stretch>
                <a:fillRect/>
              </a:stretch>
            </p:blipFill>
          </mc:Choice>
          <mc:Fallback>
            <p:blipFill>
              <a:blip r:embed="rId4"/>
              <a:srcRect r="25463"/>
              <a:stretch>
                <a:fillRect/>
              </a:stretch>
            </p:blipFill>
          </mc:Fallback>
        </mc:AlternateContent>
        <p:spPr>
          <a:xfrm>
            <a:off x="217488" y="1792321"/>
            <a:ext cx="6716712" cy="2017679"/>
          </a:xfrm>
          <a:prstGeom prst="rect">
            <a:avLst/>
          </a:prstGeom>
        </p:spPr>
      </p:pic>
      <p:sp>
        <p:nvSpPr>
          <p:cNvPr id="48137" name="Text Box 7"/>
          <p:cNvSpPr txBox="1">
            <a:spLocks noChangeArrowheads="1"/>
          </p:cNvSpPr>
          <p:nvPr/>
        </p:nvSpPr>
        <p:spPr bwMode="auto">
          <a:xfrm>
            <a:off x="533400" y="1600200"/>
            <a:ext cx="6858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solidFill>
                  <a:srgbClr val="000090"/>
                </a:solidFill>
                <a:latin typeface="Calibri" charset="0"/>
              </a:rPr>
              <a:t>                  real </a:t>
            </a:r>
            <a:r>
              <a:rPr lang="de-DE" sz="1600" dirty="0" err="1">
                <a:solidFill>
                  <a:srgbClr val="000090"/>
                </a:solidFill>
                <a:latin typeface="Calibri" charset="0"/>
              </a:rPr>
              <a:t>part</a:t>
            </a:r>
            <a:r>
              <a:rPr lang="de-DE" sz="1600" dirty="0">
                <a:solidFill>
                  <a:srgbClr val="000090"/>
                </a:solidFill>
                <a:latin typeface="Calibri" charset="0"/>
              </a:rPr>
              <a:t>      </a:t>
            </a:r>
            <a:r>
              <a:rPr lang="de-DE" sz="1600" dirty="0" smtClean="0">
                <a:solidFill>
                  <a:srgbClr val="000090"/>
                </a:solidFill>
                <a:latin typeface="Calibri" charset="0"/>
              </a:rPr>
              <a:t>                                                       </a:t>
            </a:r>
            <a:r>
              <a:rPr lang="de-DE" sz="1600" dirty="0" err="1">
                <a:solidFill>
                  <a:srgbClr val="000090"/>
                </a:solidFill>
                <a:latin typeface="Calibri" charset="0"/>
              </a:rPr>
              <a:t>imaginary</a:t>
            </a:r>
            <a:r>
              <a:rPr lang="de-DE" sz="1600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600" dirty="0" err="1">
                <a:solidFill>
                  <a:srgbClr val="000090"/>
                </a:solidFill>
                <a:latin typeface="Calibri" charset="0"/>
              </a:rPr>
              <a:t>part</a:t>
            </a:r>
            <a:endParaRPr lang="de-DE" sz="1600" dirty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600" dirty="0">
              <a:solidFill>
                <a:srgbClr val="000090"/>
              </a:solidFill>
              <a:latin typeface="Calibri" charset="0"/>
            </a:endParaRPr>
          </a:p>
        </p:txBody>
      </p:sp>
      <p:sp>
        <p:nvSpPr>
          <p:cNvPr id="10" name="Textfeld 22"/>
          <p:cNvSpPr txBox="1">
            <a:spLocks noChangeArrowheads="1"/>
          </p:cNvSpPr>
          <p:nvPr/>
        </p:nvSpPr>
        <p:spPr bwMode="auto">
          <a:xfrm>
            <a:off x="6738937" y="3505200"/>
            <a:ext cx="2328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400" dirty="0" smtClean="0">
                <a:latin typeface="Calibri" charset="0"/>
              </a:rPr>
              <a:t>(Schad, Dissertation 2013)</a:t>
            </a:r>
            <a:endParaRPr lang="de-DE" sz="1400" dirty="0">
              <a:latin typeface="Calibri" charset="0"/>
            </a:endParaRPr>
          </a:p>
          <a:p>
            <a:endParaRPr lang="de-DE" sz="14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 19" descr="fig_Omegarot_freqsplitt_s2-36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50686"/>
              <a:stretch>
                <a:fillRect/>
              </a:stretch>
            </p:blipFill>
          </mc:Choice>
          <mc:Fallback>
            <p:blipFill>
              <a:blip r:embed="rId4"/>
              <a:srcRect l="50686"/>
              <a:stretch>
                <a:fillRect/>
              </a:stretch>
            </p:blipFill>
          </mc:Fallback>
        </mc:AlternateContent>
        <p:spPr>
          <a:xfrm>
            <a:off x="3310356" y="3886122"/>
            <a:ext cx="2344010" cy="2971878"/>
          </a:xfrm>
          <a:prstGeom prst="rect">
            <a:avLst/>
          </a:prstGeom>
        </p:spPr>
      </p:pic>
      <p:pic>
        <p:nvPicPr>
          <p:cNvPr id="25" name="Bild 24" descr="fig_Omegarot_freqsplitt_s2-36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r="48870"/>
              <a:stretch>
                <a:fillRect/>
              </a:stretch>
            </p:blipFill>
          </mc:Choice>
          <mc:Fallback>
            <p:blipFill>
              <a:blip r:embed="rId4"/>
              <a:srcRect r="48870"/>
              <a:stretch>
                <a:fillRect/>
              </a:stretch>
            </p:blipFill>
          </mc:Fallback>
        </mc:AlternateContent>
        <p:spPr>
          <a:xfrm>
            <a:off x="3360884" y="990522"/>
            <a:ext cx="2430316" cy="2971878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203950"/>
            <a:ext cx="2133600" cy="365125"/>
          </a:xfrm>
        </p:spPr>
        <p:txBody>
          <a:bodyPr/>
          <a:lstStyle/>
          <a:p>
            <a:pPr>
              <a:defRPr/>
            </a:pPr>
            <a:fld id="{78082224-797D-B648-9BA4-535243F7D75F}" type="datetime1">
              <a:rPr lang="de-DE" smtClean="0"/>
              <a:pPr>
                <a:defRPr/>
              </a:pPr>
              <a:t>04.09.2014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553200" y="6203950"/>
            <a:ext cx="2133600" cy="365125"/>
          </a:xfrm>
        </p:spPr>
        <p:txBody>
          <a:bodyPr/>
          <a:lstStyle/>
          <a:p>
            <a:pPr>
              <a:defRPr/>
            </a:pPr>
            <a:fld id="{024AEDC0-3158-8B4C-B0E1-10ACCB0447A5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6" name="Titel 13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>
            <a:prstTxWarp prst="textNoShape">
              <a:avLst/>
            </a:prstTxWarp>
            <a:normAutofit/>
          </a:bodyPr>
          <a:lstStyle/>
          <a:p>
            <a:r>
              <a:rPr lang="de-DE" sz="2000" dirty="0">
                <a:solidFill>
                  <a:srgbClr val="FFFFFF"/>
                </a:solidFill>
                <a:latin typeface="Calibri" charset="0"/>
              </a:rPr>
              <a:t>     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	Inversion </a:t>
            </a:r>
            <a:r>
              <a:rPr lang="de-DE" sz="2000" dirty="0" err="1" smtClean="0">
                <a:solidFill>
                  <a:srgbClr val="FFFFFF"/>
                </a:solidFill>
                <a:latin typeface="Calibri" charset="0"/>
              </a:rPr>
              <a:t>for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rotation – </a:t>
            </a:r>
            <a:r>
              <a:rPr lang="de-DE" sz="2000" dirty="0" err="1" smtClean="0">
                <a:solidFill>
                  <a:srgbClr val="FFFFFF"/>
                </a:solidFill>
                <a:latin typeface="Calibri" charset="0"/>
              </a:rPr>
              <a:t>first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de-DE" sz="2000" dirty="0" err="1" smtClean="0">
                <a:solidFill>
                  <a:srgbClr val="FFFFFF"/>
                </a:solidFill>
                <a:latin typeface="Calibri" charset="0"/>
              </a:rPr>
              <a:t>results</a:t>
            </a:r>
            <a:endParaRPr lang="de-DE" sz="2000" dirty="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11" name="Bild 10" descr="fig_Omegarot_freqsplitt_s1-36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 r="50847"/>
              <a:stretch>
                <a:fillRect/>
              </a:stretch>
            </p:blipFill>
          </mc:Choice>
          <mc:Fallback>
            <p:blipFill>
              <a:blip r:embed="rId6"/>
              <a:srcRect r="50847"/>
              <a:stretch>
                <a:fillRect/>
              </a:stretch>
            </p:blipFill>
          </mc:Fallback>
        </mc:AlternateContent>
        <p:spPr>
          <a:xfrm>
            <a:off x="499088" y="990600"/>
            <a:ext cx="2320312" cy="2951480"/>
          </a:xfrm>
          <a:prstGeom prst="rect">
            <a:avLst/>
          </a:prstGeom>
        </p:spPr>
      </p:pic>
      <p:pic>
        <p:nvPicPr>
          <p:cNvPr id="12" name="Bild 11" descr="fig_Omegarot_freqsplitt_s1-36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 l="50847"/>
              <a:stretch>
                <a:fillRect/>
              </a:stretch>
            </p:blipFill>
          </mc:Choice>
          <mc:Fallback>
            <p:blipFill>
              <a:blip r:embed="rId6"/>
              <a:srcRect l="50847"/>
              <a:stretch>
                <a:fillRect/>
              </a:stretch>
            </p:blipFill>
          </mc:Fallback>
        </mc:AlternateContent>
        <p:spPr>
          <a:xfrm>
            <a:off x="499082" y="3906520"/>
            <a:ext cx="2320312" cy="2951480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5838439" y="1143000"/>
            <a:ext cx="3000761" cy="414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700" dirty="0" smtClean="0">
                <a:latin typeface="Calibri" charset="0"/>
              </a:rPr>
              <a:t>&gt; </a:t>
            </a:r>
            <a:r>
              <a:rPr lang="de-DE" sz="1700" dirty="0" err="1" smtClean="0">
                <a:latin typeface="Calibri" charset="0"/>
              </a:rPr>
              <a:t>Rotationrate</a:t>
            </a:r>
            <a:r>
              <a:rPr lang="de-DE" sz="1700" dirty="0" smtClean="0">
                <a:latin typeface="Calibri" charset="0"/>
              </a:rPr>
              <a:t> </a:t>
            </a:r>
            <a:r>
              <a:rPr lang="de-DE" sz="1700" dirty="0" err="1" smtClean="0">
                <a:latin typeface="Calibri" charset="0"/>
              </a:rPr>
              <a:t>profile</a:t>
            </a:r>
            <a:r>
              <a:rPr lang="de-DE" sz="1700" dirty="0" smtClean="0">
                <a:latin typeface="Calibri" charset="0"/>
              </a:rPr>
              <a:t> </a:t>
            </a:r>
            <a:r>
              <a:rPr lang="de-DE" sz="1700" dirty="0" err="1" smtClean="0">
                <a:latin typeface="Calibri" charset="0"/>
              </a:rPr>
              <a:t>from</a:t>
            </a:r>
            <a:r>
              <a:rPr lang="de-DE" sz="1700" dirty="0" smtClean="0">
                <a:latin typeface="Calibri" charset="0"/>
              </a:rPr>
              <a:t> </a:t>
            </a:r>
            <a:r>
              <a:rPr lang="de-DE" sz="1700" dirty="0" err="1" smtClean="0">
                <a:latin typeface="Calibri" charset="0"/>
              </a:rPr>
              <a:t>splitting</a:t>
            </a:r>
            <a:r>
              <a:rPr lang="de-DE" sz="1700" dirty="0" smtClean="0">
                <a:latin typeface="Calibri" charset="0"/>
              </a:rPr>
              <a:t> - </a:t>
            </a:r>
            <a:r>
              <a:rPr lang="de-DE" sz="1700" dirty="0" err="1" smtClean="0">
                <a:latin typeface="Calibri" charset="0"/>
              </a:rPr>
              <a:t>coefficients</a:t>
            </a:r>
            <a:r>
              <a:rPr lang="de-DE" sz="1700" dirty="0" smtClean="0">
                <a:latin typeface="Calibri" charset="0"/>
              </a:rPr>
              <a:t> (J. </a:t>
            </a:r>
            <a:r>
              <a:rPr lang="de-DE" sz="1700" dirty="0" err="1" smtClean="0">
                <a:latin typeface="Calibri" charset="0"/>
              </a:rPr>
              <a:t>Schou</a:t>
            </a:r>
            <a:r>
              <a:rPr lang="de-DE" sz="1700" dirty="0" smtClean="0">
                <a:latin typeface="Calibri" charset="0"/>
              </a:rPr>
              <a:t>)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de-DE" sz="1700" dirty="0" smtClean="0"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700" dirty="0" smtClean="0">
              <a:latin typeface="Calibri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de-DE" sz="1700" dirty="0" smtClean="0">
                <a:latin typeface="Calibri" charset="0"/>
              </a:rPr>
              <a:t> MDI </a:t>
            </a:r>
            <a:r>
              <a:rPr lang="de-DE" sz="1700" dirty="0" err="1" smtClean="0">
                <a:latin typeface="Calibri" charset="0"/>
              </a:rPr>
              <a:t>data</a:t>
            </a:r>
            <a:r>
              <a:rPr lang="de-DE" sz="1700" dirty="0" smtClean="0">
                <a:latin typeface="Calibri" charset="0"/>
              </a:rPr>
              <a:t> (2004-2010)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de-DE" sz="1700" dirty="0" smtClean="0">
                <a:latin typeface="Calibri" charset="0"/>
              </a:rPr>
              <a:t> 1 ≤ l ≤ 200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de-DE" sz="1700" dirty="0" smtClean="0">
                <a:latin typeface="Calibri" charset="0"/>
              </a:rPr>
              <a:t> </a:t>
            </a:r>
            <a:r>
              <a:rPr lang="de-DE" sz="1700" dirty="0" err="1" smtClean="0">
                <a:latin typeface="Calibri" charset="0"/>
              </a:rPr>
              <a:t>superimpose</a:t>
            </a:r>
            <a:r>
              <a:rPr lang="de-DE" sz="1700" dirty="0" smtClean="0">
                <a:latin typeface="Calibri" charset="0"/>
              </a:rPr>
              <a:t> </a:t>
            </a:r>
            <a:r>
              <a:rPr lang="de-DE" sz="1700" dirty="0" err="1" smtClean="0">
                <a:latin typeface="Calibri" charset="0"/>
              </a:rPr>
              <a:t>components</a:t>
            </a:r>
            <a:r>
              <a:rPr lang="de-DE" sz="1700" dirty="0" smtClean="0">
                <a:latin typeface="Calibri" charset="0"/>
              </a:rPr>
              <a:t> </a:t>
            </a:r>
            <a:r>
              <a:rPr lang="de-DE" sz="1700" dirty="0" err="1" smtClean="0">
                <a:latin typeface="Calibri" charset="0"/>
              </a:rPr>
              <a:t>with</a:t>
            </a:r>
            <a:r>
              <a:rPr lang="de-DE" sz="1700" dirty="0" smtClean="0">
                <a:latin typeface="Calibri" charset="0"/>
              </a:rPr>
              <a:t> s&gt;1 :  </a:t>
            </a:r>
            <a:r>
              <a:rPr lang="de-DE" sz="1700" dirty="0" err="1" smtClean="0">
                <a:latin typeface="Calibri" charset="0"/>
              </a:rPr>
              <a:t>cross-coupling</a:t>
            </a:r>
            <a:r>
              <a:rPr lang="de-DE" sz="1700" dirty="0" smtClean="0">
                <a:latin typeface="Calibri" charset="0"/>
              </a:rPr>
              <a:t>, </a:t>
            </a:r>
            <a:r>
              <a:rPr lang="de-DE" sz="1700" dirty="0" err="1" smtClean="0">
                <a:latin typeface="Calibri" charset="0"/>
              </a:rPr>
              <a:t>i.e</a:t>
            </a:r>
            <a:r>
              <a:rPr lang="de-DE" sz="1700" dirty="0" smtClean="0">
                <a:latin typeface="Calibri" charset="0"/>
              </a:rPr>
              <a:t>., </a:t>
            </a:r>
            <a:r>
              <a:rPr lang="de-DE" sz="1700" dirty="0" err="1" smtClean="0">
                <a:latin typeface="Calibri" charset="0"/>
              </a:rPr>
              <a:t>a-coefficients</a:t>
            </a:r>
            <a:r>
              <a:rPr lang="de-DE" sz="1700" dirty="0" smtClean="0">
                <a:latin typeface="Calibri" charset="0"/>
              </a:rPr>
              <a:t> </a:t>
            </a:r>
            <a:r>
              <a:rPr lang="de-DE" sz="1700" dirty="0" err="1" smtClean="0">
                <a:latin typeface="Calibri" charset="0"/>
              </a:rPr>
              <a:t>not</a:t>
            </a:r>
            <a:r>
              <a:rPr lang="de-DE" sz="1700" dirty="0" smtClean="0">
                <a:latin typeface="Calibri" charset="0"/>
              </a:rPr>
              <a:t> sensitive to s=1 (</a:t>
            </a:r>
            <a:r>
              <a:rPr lang="de-DE" sz="1700" dirty="0" err="1" smtClean="0">
                <a:latin typeface="Calibri" charset="0"/>
              </a:rPr>
              <a:t>i.e</a:t>
            </a:r>
            <a:r>
              <a:rPr lang="de-DE" sz="1700" dirty="0" smtClean="0">
                <a:latin typeface="Calibri" charset="0"/>
              </a:rPr>
              <a:t>.,</a:t>
            </a:r>
            <a:r>
              <a:rPr lang="de-DE" sz="1700" dirty="0" smtClean="0">
                <a:latin typeface="Calibri" charset="0"/>
              </a:rPr>
              <a:t> „</a:t>
            </a:r>
            <a:r>
              <a:rPr lang="de-DE" sz="1700" dirty="0" err="1" smtClean="0">
                <a:latin typeface="Calibri" charset="0"/>
              </a:rPr>
              <a:t>mean</a:t>
            </a:r>
            <a:r>
              <a:rPr lang="de-DE" sz="1700" dirty="0" smtClean="0">
                <a:latin typeface="Calibri" charset="0"/>
              </a:rPr>
              <a:t>“ rotation rate)</a:t>
            </a:r>
            <a:endParaRPr lang="de-DE" sz="1700" dirty="0" smtClean="0"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7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de-DE" sz="1700" dirty="0" smtClean="0">
              <a:latin typeface="Calibri" charset="0"/>
            </a:endParaRPr>
          </a:p>
        </p:txBody>
      </p:sp>
      <p:pic>
        <p:nvPicPr>
          <p:cNvPr id="14" name="Bild 13" descr="Bildschirmfoto 2014-08-26 um 12.33.4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3555" y="1823605"/>
            <a:ext cx="2935645" cy="614795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 rot="16200000">
            <a:off x="1121774" y="3526419"/>
            <a:ext cx="4038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 smtClean="0">
                <a:latin typeface="Calibri"/>
                <a:cs typeface="Calibri"/>
              </a:rPr>
              <a:t>splitting</a:t>
            </a:r>
            <a:r>
              <a:rPr lang="de-DE" sz="1600" dirty="0" smtClean="0">
                <a:latin typeface="Calibri"/>
                <a:cs typeface="Calibri"/>
              </a:rPr>
              <a:t> </a:t>
            </a:r>
            <a:r>
              <a:rPr lang="de-DE" sz="1600" dirty="0" err="1" smtClean="0">
                <a:latin typeface="Calibri"/>
                <a:cs typeface="Calibri"/>
              </a:rPr>
              <a:t>coeff</a:t>
            </a:r>
            <a:r>
              <a:rPr lang="de-DE" sz="1600" dirty="0" smtClean="0">
                <a:latin typeface="Calibri"/>
                <a:cs typeface="Calibri"/>
              </a:rPr>
              <a:t>.: w</a:t>
            </a:r>
            <a:r>
              <a:rPr lang="de-DE" sz="1600" baseline="-25000" dirty="0" smtClean="0">
                <a:latin typeface="Calibri"/>
                <a:cs typeface="Calibri"/>
              </a:rPr>
              <a:t>3</a:t>
            </a:r>
            <a:r>
              <a:rPr lang="de-DE" sz="1600" dirty="0" smtClean="0">
                <a:latin typeface="Calibri"/>
                <a:cs typeface="Calibri"/>
              </a:rPr>
              <a:t>-w</a:t>
            </a:r>
            <a:r>
              <a:rPr lang="de-DE" sz="1600" baseline="-25000" dirty="0" smtClean="0">
                <a:latin typeface="Calibri"/>
                <a:cs typeface="Calibri"/>
              </a:rPr>
              <a:t>9</a:t>
            </a:r>
            <a:endParaRPr lang="de-DE" sz="1600" baseline="-25000" dirty="0">
              <a:latin typeface="Calibri"/>
              <a:cs typeface="Calibri"/>
            </a:endParaRPr>
          </a:p>
        </p:txBody>
      </p:sp>
      <p:sp>
        <p:nvSpPr>
          <p:cNvPr id="18" name="Textfeld 17"/>
          <p:cNvSpPr txBox="1"/>
          <p:nvPr/>
        </p:nvSpPr>
        <p:spPr>
          <a:xfrm rot="16200000">
            <a:off x="-1697626" y="3602619"/>
            <a:ext cx="4038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 smtClean="0">
                <a:latin typeface="Calibri"/>
                <a:cs typeface="Calibri"/>
              </a:rPr>
              <a:t>splitting</a:t>
            </a:r>
            <a:r>
              <a:rPr lang="de-DE" sz="1600" dirty="0" smtClean="0">
                <a:latin typeface="Calibri"/>
                <a:cs typeface="Calibri"/>
              </a:rPr>
              <a:t> </a:t>
            </a:r>
            <a:r>
              <a:rPr lang="de-DE" sz="1600" dirty="0" err="1" smtClean="0">
                <a:latin typeface="Calibri"/>
                <a:cs typeface="Calibri"/>
              </a:rPr>
              <a:t>coeff</a:t>
            </a:r>
            <a:r>
              <a:rPr lang="de-DE" sz="1600" dirty="0" smtClean="0">
                <a:latin typeface="Calibri"/>
                <a:cs typeface="Calibri"/>
              </a:rPr>
              <a:t>. :  w</a:t>
            </a:r>
            <a:r>
              <a:rPr lang="de-DE" sz="1600" baseline="-25000" dirty="0" smtClean="0">
                <a:latin typeface="Calibri"/>
                <a:cs typeface="Calibri"/>
              </a:rPr>
              <a:t>1</a:t>
            </a:r>
            <a:r>
              <a:rPr lang="de-DE" sz="1600" dirty="0" smtClean="0">
                <a:latin typeface="Calibri"/>
                <a:cs typeface="Calibri"/>
              </a:rPr>
              <a:t>-w</a:t>
            </a:r>
            <a:r>
              <a:rPr lang="de-DE" sz="1600" baseline="-25000" dirty="0" smtClean="0">
                <a:latin typeface="Calibri"/>
                <a:cs typeface="Calibri"/>
              </a:rPr>
              <a:t>9</a:t>
            </a:r>
            <a:endParaRPr lang="de-DE" sz="1600" baseline="-25000" dirty="0">
              <a:latin typeface="Calibri"/>
              <a:cs typeface="Calibri"/>
            </a:endParaRPr>
          </a:p>
        </p:txBody>
      </p:sp>
      <p:grpSp>
        <p:nvGrpSpPr>
          <p:cNvPr id="4" name="Gruppierung 19"/>
          <p:cNvGrpSpPr/>
          <p:nvPr/>
        </p:nvGrpSpPr>
        <p:grpSpPr>
          <a:xfrm>
            <a:off x="5660414" y="115689"/>
            <a:ext cx="3215097" cy="646311"/>
            <a:chOff x="3777028" y="1219200"/>
            <a:chExt cx="3215097" cy="646311"/>
          </a:xfrm>
        </p:grpSpPr>
        <p:pic>
          <p:nvPicPr>
            <p:cNvPr id="21" name="Bild 20" descr="Bildschirmfoto 2014-01-20 um 18.13.01.png"/>
            <p:cNvPicPr>
              <a:picLocks noChangeAspect="1"/>
            </p:cNvPicPr>
            <p:nvPr/>
          </p:nvPicPr>
          <p:blipFill>
            <a:blip r:embed="rId8"/>
            <a:srcRect l="53734" t="13334" r="4113"/>
            <a:stretch>
              <a:fillRect/>
            </a:stretch>
          </p:blipFill>
          <p:spPr bwMode="auto">
            <a:xfrm>
              <a:off x="4822214" y="1219200"/>
              <a:ext cx="2169911" cy="646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Bild 21" descr="Bildschirmfoto 2014-01-20 um 18.13.01.png"/>
            <p:cNvPicPr>
              <a:picLocks noChangeAspect="1"/>
            </p:cNvPicPr>
            <p:nvPr/>
          </p:nvPicPr>
          <p:blipFill>
            <a:blip r:embed="rId8"/>
            <a:srcRect l="26572" t="6138" r="51438"/>
            <a:stretch>
              <a:fillRect/>
            </a:stretch>
          </p:blipFill>
          <p:spPr bwMode="auto">
            <a:xfrm>
              <a:off x="3777028" y="1219200"/>
              <a:ext cx="1045186" cy="646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Bild 22" descr="Bildschirmfoto 2014-01-20 um 18.13.01.png"/>
          <p:cNvPicPr>
            <a:picLocks noChangeAspect="1"/>
          </p:cNvPicPr>
          <p:nvPr/>
        </p:nvPicPr>
        <p:blipFill>
          <a:blip r:embed="rId8"/>
          <a:srcRect l="26572" t="33602" r="61351" b="22133"/>
          <a:stretch>
            <a:fillRect/>
          </a:stretch>
        </p:blipFill>
        <p:spPr bwMode="auto">
          <a:xfrm>
            <a:off x="4114800" y="952059"/>
            <a:ext cx="503448" cy="26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Bild 23" descr="Bildschirmfoto 2014-01-20 um 18.13.01.png"/>
          <p:cNvPicPr>
            <a:picLocks noChangeAspect="1"/>
          </p:cNvPicPr>
          <p:nvPr/>
        </p:nvPicPr>
        <p:blipFill>
          <a:blip r:embed="rId8"/>
          <a:srcRect l="26572" t="33602" r="61351" b="22133"/>
          <a:stretch>
            <a:fillRect/>
          </a:stretch>
        </p:blipFill>
        <p:spPr bwMode="auto">
          <a:xfrm>
            <a:off x="1325352" y="952059"/>
            <a:ext cx="503448" cy="26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 27" descr="fig_Omegarot_freqsplitt_s2-36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50686"/>
              <a:stretch>
                <a:fillRect/>
              </a:stretch>
            </p:blipFill>
          </mc:Choice>
          <mc:Fallback>
            <p:blipFill>
              <a:blip r:embed="rId4"/>
              <a:srcRect l="50686"/>
              <a:stretch>
                <a:fillRect/>
              </a:stretch>
            </p:blipFill>
          </mc:Fallback>
        </mc:AlternateContent>
        <p:spPr>
          <a:xfrm>
            <a:off x="3310356" y="3886122"/>
            <a:ext cx="2344010" cy="2971878"/>
          </a:xfrm>
          <a:prstGeom prst="rect">
            <a:avLst/>
          </a:prstGeom>
        </p:spPr>
      </p:pic>
      <p:pic>
        <p:nvPicPr>
          <p:cNvPr id="29" name="Bild 28" descr="fig_Omegarot_freqsplitt_s2-36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r="48870"/>
              <a:stretch>
                <a:fillRect/>
              </a:stretch>
            </p:blipFill>
          </mc:Choice>
          <mc:Fallback>
            <p:blipFill>
              <a:blip r:embed="rId4"/>
              <a:srcRect r="48870"/>
              <a:stretch>
                <a:fillRect/>
              </a:stretch>
            </p:blipFill>
          </mc:Fallback>
        </mc:AlternateContent>
        <p:spPr>
          <a:xfrm>
            <a:off x="3360884" y="990522"/>
            <a:ext cx="2430316" cy="2971878"/>
          </a:xfrm>
          <a:prstGeom prst="rect">
            <a:avLst/>
          </a:prstGeom>
        </p:spPr>
      </p:pic>
      <p:pic>
        <p:nvPicPr>
          <p:cNvPr id="23" name="Bild 22" descr="fig_estim_rotrate_ws_efunperturb_s2-9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 r="49317"/>
              <a:stretch>
                <a:fillRect/>
              </a:stretch>
            </p:blipFill>
          </mc:Choice>
          <mc:Fallback>
            <p:blipFill>
              <a:blip r:embed="rId6"/>
              <a:srcRect r="49317"/>
              <a:stretch>
                <a:fillRect/>
              </a:stretch>
            </p:blipFill>
          </mc:Fallback>
        </mc:AlternateContent>
        <p:spPr>
          <a:xfrm>
            <a:off x="6629400" y="990600"/>
            <a:ext cx="2418156" cy="2909218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203950"/>
            <a:ext cx="2133600" cy="365125"/>
          </a:xfrm>
        </p:spPr>
        <p:txBody>
          <a:bodyPr/>
          <a:lstStyle/>
          <a:p>
            <a:pPr>
              <a:defRPr/>
            </a:pPr>
            <a:fld id="{78082224-797D-B648-9BA4-535243F7D75F}" type="datetime1">
              <a:rPr lang="de-DE" smtClean="0"/>
              <a:pPr>
                <a:defRPr/>
              </a:pPr>
              <a:t>04.09.2014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553200" y="6203950"/>
            <a:ext cx="2133600" cy="365125"/>
          </a:xfrm>
        </p:spPr>
        <p:txBody>
          <a:bodyPr/>
          <a:lstStyle/>
          <a:p>
            <a:pPr>
              <a:defRPr/>
            </a:pPr>
            <a:fld id="{024AEDC0-3158-8B4C-B0E1-10ACCB0447A5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6" name="Titel 13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>
            <a:prstTxWarp prst="textNoShape">
              <a:avLst/>
            </a:prstTxWarp>
            <a:normAutofit/>
          </a:bodyPr>
          <a:lstStyle/>
          <a:p>
            <a:r>
              <a:rPr lang="de-DE" sz="2000" dirty="0">
                <a:solidFill>
                  <a:srgbClr val="FFFFFF"/>
                </a:solidFill>
                <a:latin typeface="Calibri" charset="0"/>
              </a:rPr>
              <a:t>     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	Inversion </a:t>
            </a:r>
            <a:r>
              <a:rPr lang="de-DE" sz="2000" dirty="0" err="1" smtClean="0">
                <a:solidFill>
                  <a:srgbClr val="FFFFFF"/>
                </a:solidFill>
                <a:latin typeface="Calibri" charset="0"/>
              </a:rPr>
              <a:t>for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rotation – </a:t>
            </a:r>
            <a:r>
              <a:rPr lang="de-DE" sz="2000" dirty="0" err="1" smtClean="0">
                <a:solidFill>
                  <a:srgbClr val="FFFFFF"/>
                </a:solidFill>
                <a:latin typeface="Calibri" charset="0"/>
              </a:rPr>
              <a:t>first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de-DE" sz="2000" dirty="0" err="1" smtClean="0">
                <a:solidFill>
                  <a:srgbClr val="FFFFFF"/>
                </a:solidFill>
                <a:latin typeface="Calibri" charset="0"/>
              </a:rPr>
              <a:t>results</a:t>
            </a:r>
            <a:endParaRPr lang="de-DE" sz="2000" dirty="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11" name="Bild 10" descr="fig_Omegarot_freqsplitt_s1-36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rcRect r="50847"/>
              <a:stretch>
                <a:fillRect/>
              </a:stretch>
            </p:blipFill>
          </mc:Choice>
          <mc:Fallback>
            <p:blipFill>
              <a:blip r:embed="rId8"/>
              <a:srcRect r="50847"/>
              <a:stretch>
                <a:fillRect/>
              </a:stretch>
            </p:blipFill>
          </mc:Fallback>
        </mc:AlternateContent>
        <p:spPr>
          <a:xfrm>
            <a:off x="499088" y="990600"/>
            <a:ext cx="2320312" cy="2951480"/>
          </a:xfrm>
          <a:prstGeom prst="rect">
            <a:avLst/>
          </a:prstGeom>
        </p:spPr>
      </p:pic>
      <p:pic>
        <p:nvPicPr>
          <p:cNvPr id="12" name="Bild 11" descr="fig_Omegarot_freqsplitt_s1-36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rcRect l="50847"/>
              <a:stretch>
                <a:fillRect/>
              </a:stretch>
            </p:blipFill>
          </mc:Choice>
          <mc:Fallback>
            <p:blipFill>
              <a:blip r:embed="rId8"/>
              <a:srcRect l="50847"/>
              <a:stretch>
                <a:fillRect/>
              </a:stretch>
            </p:blipFill>
          </mc:Fallback>
        </mc:AlternateContent>
        <p:spPr>
          <a:xfrm>
            <a:off x="499082" y="3906520"/>
            <a:ext cx="2320312" cy="295148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 rot="16200000">
            <a:off x="1121774" y="3526419"/>
            <a:ext cx="4038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 smtClean="0">
                <a:latin typeface="Calibri"/>
                <a:cs typeface="Calibri"/>
              </a:rPr>
              <a:t>splitting</a:t>
            </a:r>
            <a:r>
              <a:rPr lang="de-DE" sz="1600" dirty="0" smtClean="0">
                <a:latin typeface="Calibri"/>
                <a:cs typeface="Calibri"/>
              </a:rPr>
              <a:t> </a:t>
            </a:r>
            <a:r>
              <a:rPr lang="de-DE" sz="1600" dirty="0" err="1" smtClean="0">
                <a:latin typeface="Calibri"/>
                <a:cs typeface="Calibri"/>
              </a:rPr>
              <a:t>coeff</a:t>
            </a:r>
            <a:r>
              <a:rPr lang="de-DE" sz="1600" dirty="0" smtClean="0">
                <a:latin typeface="Calibri"/>
                <a:cs typeface="Calibri"/>
              </a:rPr>
              <a:t>.: w</a:t>
            </a:r>
            <a:r>
              <a:rPr lang="de-DE" sz="1600" baseline="-25000" dirty="0" smtClean="0">
                <a:latin typeface="Calibri"/>
                <a:cs typeface="Calibri"/>
              </a:rPr>
              <a:t>3</a:t>
            </a:r>
            <a:r>
              <a:rPr lang="de-DE" sz="1600" dirty="0" smtClean="0">
                <a:latin typeface="Calibri"/>
                <a:cs typeface="Calibri"/>
              </a:rPr>
              <a:t>-w</a:t>
            </a:r>
            <a:r>
              <a:rPr lang="de-DE" sz="1600" baseline="-25000" dirty="0" smtClean="0">
                <a:latin typeface="Calibri"/>
                <a:cs typeface="Calibri"/>
              </a:rPr>
              <a:t>9</a:t>
            </a:r>
            <a:endParaRPr lang="de-DE" sz="1600" baseline="-25000" dirty="0">
              <a:latin typeface="Calibri"/>
              <a:cs typeface="Calibri"/>
            </a:endParaRPr>
          </a:p>
        </p:txBody>
      </p:sp>
      <p:sp>
        <p:nvSpPr>
          <p:cNvPr id="14" name="Textfeld 13"/>
          <p:cNvSpPr txBox="1"/>
          <p:nvPr/>
        </p:nvSpPr>
        <p:spPr>
          <a:xfrm rot="16200000">
            <a:off x="4046585" y="3784231"/>
            <a:ext cx="4589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de-DE" sz="1600" dirty="0" err="1" smtClean="0">
                <a:latin typeface="Calibri"/>
                <a:cs typeface="Calibri"/>
              </a:rPr>
              <a:t>eigenfunctions</a:t>
            </a:r>
            <a:r>
              <a:rPr lang="de-DE" sz="1600" dirty="0" smtClean="0">
                <a:latin typeface="Calibri"/>
                <a:cs typeface="Calibri"/>
              </a:rPr>
              <a:t>: w</a:t>
            </a:r>
            <a:r>
              <a:rPr lang="de-DE" sz="1600" baseline="-25000" dirty="0" smtClean="0">
                <a:latin typeface="Calibri"/>
                <a:cs typeface="Calibri"/>
              </a:rPr>
              <a:t>3</a:t>
            </a:r>
            <a:r>
              <a:rPr lang="de-DE" sz="1600" dirty="0" smtClean="0">
                <a:latin typeface="Calibri"/>
                <a:cs typeface="Calibri"/>
              </a:rPr>
              <a:t>-w</a:t>
            </a:r>
            <a:r>
              <a:rPr lang="de-DE" sz="1600" baseline="-25000" dirty="0" smtClean="0">
                <a:latin typeface="Calibri"/>
                <a:cs typeface="Calibri"/>
              </a:rPr>
              <a:t>9</a:t>
            </a:r>
            <a:endParaRPr lang="de-DE" sz="1600" baseline="-25000" dirty="0">
              <a:latin typeface="Calibri"/>
              <a:cs typeface="Calibri"/>
            </a:endParaRPr>
          </a:p>
        </p:txBody>
      </p:sp>
      <p:sp>
        <p:nvSpPr>
          <p:cNvPr id="15" name="Textfeld 14"/>
          <p:cNvSpPr txBox="1"/>
          <p:nvPr/>
        </p:nvSpPr>
        <p:spPr>
          <a:xfrm rot="16200000">
            <a:off x="-1697626" y="3602619"/>
            <a:ext cx="4038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 smtClean="0">
                <a:latin typeface="Calibri"/>
                <a:cs typeface="Calibri"/>
              </a:rPr>
              <a:t>splitting</a:t>
            </a:r>
            <a:r>
              <a:rPr lang="de-DE" sz="1600" dirty="0" smtClean="0">
                <a:latin typeface="Calibri"/>
                <a:cs typeface="Calibri"/>
              </a:rPr>
              <a:t> </a:t>
            </a:r>
            <a:r>
              <a:rPr lang="de-DE" sz="1600" dirty="0" err="1" smtClean="0">
                <a:latin typeface="Calibri"/>
                <a:cs typeface="Calibri"/>
              </a:rPr>
              <a:t>coeff</a:t>
            </a:r>
            <a:r>
              <a:rPr lang="de-DE" sz="1600" dirty="0" smtClean="0">
                <a:latin typeface="Calibri"/>
                <a:cs typeface="Calibri"/>
              </a:rPr>
              <a:t>. :  w</a:t>
            </a:r>
            <a:r>
              <a:rPr lang="de-DE" sz="1600" baseline="-25000" dirty="0" smtClean="0">
                <a:latin typeface="Calibri"/>
                <a:cs typeface="Calibri"/>
              </a:rPr>
              <a:t>1</a:t>
            </a:r>
            <a:r>
              <a:rPr lang="de-DE" sz="1600" dirty="0" smtClean="0">
                <a:latin typeface="Calibri"/>
                <a:cs typeface="Calibri"/>
              </a:rPr>
              <a:t>-w</a:t>
            </a:r>
            <a:r>
              <a:rPr lang="de-DE" sz="1600" baseline="-25000" dirty="0" smtClean="0">
                <a:latin typeface="Calibri"/>
                <a:cs typeface="Calibri"/>
              </a:rPr>
              <a:t>9</a:t>
            </a:r>
            <a:endParaRPr lang="de-DE" sz="1600" baseline="-25000" dirty="0">
              <a:latin typeface="Calibri"/>
              <a:cs typeface="Calibri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865495" y="880800"/>
            <a:ext cx="3202305" cy="597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sz="100" dirty="0" smtClean="0"/>
          </a:p>
          <a:p>
            <a:endParaRPr lang="de-DE" sz="100" dirty="0" smtClean="0"/>
          </a:p>
          <a:p>
            <a:endParaRPr lang="de-DE" sz="100" dirty="0" smtClean="0"/>
          </a:p>
          <a:p>
            <a:endParaRPr lang="de-DE" sz="100" dirty="0" smtClean="0"/>
          </a:p>
          <a:p>
            <a:endParaRPr lang="de-DE" sz="100" dirty="0" smtClean="0"/>
          </a:p>
          <a:p>
            <a:endParaRPr lang="de-DE" sz="100" dirty="0" smtClean="0"/>
          </a:p>
          <a:p>
            <a:endParaRPr lang="de-DE" sz="100" dirty="0" smtClean="0"/>
          </a:p>
          <a:p>
            <a:endParaRPr lang="de-DE" sz="100" dirty="0" smtClean="0"/>
          </a:p>
          <a:p>
            <a:endParaRPr lang="de-DE" sz="100" dirty="0" smtClean="0"/>
          </a:p>
          <a:p>
            <a:endParaRPr lang="de-DE" sz="500" dirty="0" smtClean="0"/>
          </a:p>
          <a:p>
            <a:endParaRPr lang="de-DE" sz="500" dirty="0" smtClean="0"/>
          </a:p>
          <a:p>
            <a:endParaRPr lang="de-DE" sz="500" dirty="0" smtClean="0"/>
          </a:p>
          <a:p>
            <a:endParaRPr lang="de-DE" sz="500" dirty="0" smtClean="0"/>
          </a:p>
          <a:p>
            <a:endParaRPr lang="de-DE" sz="800" dirty="0" smtClean="0"/>
          </a:p>
        </p:txBody>
      </p:sp>
      <p:grpSp>
        <p:nvGrpSpPr>
          <p:cNvPr id="4" name="Gruppierung 19"/>
          <p:cNvGrpSpPr/>
          <p:nvPr/>
        </p:nvGrpSpPr>
        <p:grpSpPr>
          <a:xfrm>
            <a:off x="5660414" y="115689"/>
            <a:ext cx="3215097" cy="646311"/>
            <a:chOff x="3777028" y="1219200"/>
            <a:chExt cx="3215097" cy="646311"/>
          </a:xfrm>
        </p:grpSpPr>
        <p:pic>
          <p:nvPicPr>
            <p:cNvPr id="21" name="Bild 20" descr="Bildschirmfoto 2014-01-20 um 18.13.01.png"/>
            <p:cNvPicPr>
              <a:picLocks noChangeAspect="1"/>
            </p:cNvPicPr>
            <p:nvPr/>
          </p:nvPicPr>
          <p:blipFill>
            <a:blip r:embed="rId9"/>
            <a:srcRect l="53734" t="13334" r="4113"/>
            <a:stretch>
              <a:fillRect/>
            </a:stretch>
          </p:blipFill>
          <p:spPr bwMode="auto">
            <a:xfrm>
              <a:off x="4822214" y="1219200"/>
              <a:ext cx="2169911" cy="646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Bild 21" descr="Bildschirmfoto 2014-01-20 um 18.13.01.png"/>
            <p:cNvPicPr>
              <a:picLocks noChangeAspect="1"/>
            </p:cNvPicPr>
            <p:nvPr/>
          </p:nvPicPr>
          <p:blipFill>
            <a:blip r:embed="rId9"/>
            <a:srcRect l="26572" t="6138" r="51438"/>
            <a:stretch>
              <a:fillRect/>
            </a:stretch>
          </p:blipFill>
          <p:spPr bwMode="auto">
            <a:xfrm>
              <a:off x="3777028" y="1219200"/>
              <a:ext cx="1045186" cy="646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Bild 23" descr="Bildschirmfoto 2014-01-20 um 18.13.01.png"/>
          <p:cNvPicPr>
            <a:picLocks noChangeAspect="1"/>
          </p:cNvPicPr>
          <p:nvPr/>
        </p:nvPicPr>
        <p:blipFill>
          <a:blip r:embed="rId9"/>
          <a:srcRect l="26572" t="33602" r="61351" b="22133"/>
          <a:stretch>
            <a:fillRect/>
          </a:stretch>
        </p:blipFill>
        <p:spPr bwMode="auto">
          <a:xfrm>
            <a:off x="4114800" y="952059"/>
            <a:ext cx="503448" cy="26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Bild 25" descr="Bildschirmfoto 2014-01-20 um 18.13.01.png"/>
          <p:cNvPicPr>
            <a:picLocks noChangeAspect="1"/>
          </p:cNvPicPr>
          <p:nvPr/>
        </p:nvPicPr>
        <p:blipFill>
          <a:blip r:embed="rId9"/>
          <a:srcRect l="26572" t="33602" r="61351" b="22133"/>
          <a:stretch>
            <a:fillRect/>
          </a:stretch>
        </p:blipFill>
        <p:spPr bwMode="auto">
          <a:xfrm>
            <a:off x="1325352" y="952059"/>
            <a:ext cx="503448" cy="26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Bild 26" descr="Bildschirmfoto 2014-01-20 um 18.13.01.png"/>
          <p:cNvPicPr>
            <a:picLocks noChangeAspect="1"/>
          </p:cNvPicPr>
          <p:nvPr/>
        </p:nvPicPr>
        <p:blipFill>
          <a:blip r:embed="rId9"/>
          <a:srcRect l="26572" t="33602" r="61351" b="22133"/>
          <a:stretch>
            <a:fillRect/>
          </a:stretch>
        </p:blipFill>
        <p:spPr bwMode="auto">
          <a:xfrm>
            <a:off x="7421352" y="952059"/>
            <a:ext cx="503448" cy="26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Bild 24" descr="fig_estim_rotrate_ws_efunperturb_s2-9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 l="51126"/>
              <a:stretch>
                <a:fillRect/>
              </a:stretch>
            </p:blipFill>
          </mc:Choice>
          <mc:Fallback>
            <p:blipFill>
              <a:blip r:embed="rId6"/>
              <a:srcRect l="51126"/>
              <a:stretch>
                <a:fillRect/>
              </a:stretch>
            </p:blipFill>
          </mc:Fallback>
        </mc:AlternateContent>
        <p:spPr>
          <a:xfrm>
            <a:off x="6629400" y="3886200"/>
            <a:ext cx="2331850" cy="2909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 27" descr="fig_Omegarot_freqsplitt_s2-36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50686"/>
              <a:stretch>
                <a:fillRect/>
              </a:stretch>
            </p:blipFill>
          </mc:Choice>
          <mc:Fallback>
            <p:blipFill>
              <a:blip r:embed="rId4"/>
              <a:srcRect l="50686"/>
              <a:stretch>
                <a:fillRect/>
              </a:stretch>
            </p:blipFill>
          </mc:Fallback>
        </mc:AlternateContent>
        <p:spPr>
          <a:xfrm>
            <a:off x="3310356" y="3886122"/>
            <a:ext cx="2344010" cy="2971878"/>
          </a:xfrm>
          <a:prstGeom prst="rect">
            <a:avLst/>
          </a:prstGeom>
        </p:spPr>
      </p:pic>
      <p:pic>
        <p:nvPicPr>
          <p:cNvPr id="29" name="Bild 28" descr="fig_Omegarot_freqsplitt_s2-36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r="48870"/>
              <a:stretch>
                <a:fillRect/>
              </a:stretch>
            </p:blipFill>
          </mc:Choice>
          <mc:Fallback>
            <p:blipFill>
              <a:blip r:embed="rId4"/>
              <a:srcRect r="48870"/>
              <a:stretch>
                <a:fillRect/>
              </a:stretch>
            </p:blipFill>
          </mc:Fallback>
        </mc:AlternateContent>
        <p:spPr>
          <a:xfrm>
            <a:off x="3360884" y="990522"/>
            <a:ext cx="2430316" cy="2971878"/>
          </a:xfrm>
          <a:prstGeom prst="rect">
            <a:avLst/>
          </a:prstGeom>
        </p:spPr>
      </p:pic>
      <p:pic>
        <p:nvPicPr>
          <p:cNvPr id="23" name="Bild 22" descr="fig_estim_rotrate_ws_efunperturb_s2-9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 r="49317"/>
              <a:stretch>
                <a:fillRect/>
              </a:stretch>
            </p:blipFill>
          </mc:Choice>
          <mc:Fallback>
            <p:blipFill>
              <a:blip r:embed="rId6"/>
              <a:srcRect r="49317"/>
              <a:stretch>
                <a:fillRect/>
              </a:stretch>
            </p:blipFill>
          </mc:Fallback>
        </mc:AlternateContent>
        <p:spPr>
          <a:xfrm>
            <a:off x="6629400" y="990600"/>
            <a:ext cx="2418156" cy="2909218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203950"/>
            <a:ext cx="2133600" cy="365125"/>
          </a:xfrm>
        </p:spPr>
        <p:txBody>
          <a:bodyPr/>
          <a:lstStyle/>
          <a:p>
            <a:pPr>
              <a:defRPr/>
            </a:pPr>
            <a:fld id="{78082224-797D-B648-9BA4-535243F7D75F}" type="datetime1">
              <a:rPr lang="de-DE" smtClean="0"/>
              <a:pPr>
                <a:defRPr/>
              </a:pPr>
              <a:t>04.09.2014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553200" y="6203950"/>
            <a:ext cx="2133600" cy="365125"/>
          </a:xfrm>
        </p:spPr>
        <p:txBody>
          <a:bodyPr/>
          <a:lstStyle/>
          <a:p>
            <a:pPr>
              <a:defRPr/>
            </a:pPr>
            <a:fld id="{024AEDC0-3158-8B4C-B0E1-10ACCB0447A5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6" name="Titel 13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>
            <a:prstTxWarp prst="textNoShape">
              <a:avLst/>
            </a:prstTxWarp>
            <a:normAutofit/>
          </a:bodyPr>
          <a:lstStyle/>
          <a:p>
            <a:r>
              <a:rPr lang="de-DE" sz="2000" dirty="0">
                <a:solidFill>
                  <a:srgbClr val="FFFFFF"/>
                </a:solidFill>
                <a:latin typeface="Calibri" charset="0"/>
              </a:rPr>
              <a:t>     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	Inversion </a:t>
            </a:r>
            <a:r>
              <a:rPr lang="de-DE" sz="2000" dirty="0" err="1" smtClean="0">
                <a:solidFill>
                  <a:srgbClr val="FFFFFF"/>
                </a:solidFill>
                <a:latin typeface="Calibri" charset="0"/>
              </a:rPr>
              <a:t>for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rotation – </a:t>
            </a:r>
            <a:r>
              <a:rPr lang="de-DE" sz="2000" dirty="0" err="1" smtClean="0">
                <a:solidFill>
                  <a:srgbClr val="FFFFFF"/>
                </a:solidFill>
                <a:latin typeface="Calibri" charset="0"/>
              </a:rPr>
              <a:t>first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de-DE" sz="2000" dirty="0" err="1" smtClean="0">
                <a:solidFill>
                  <a:srgbClr val="FFFFFF"/>
                </a:solidFill>
                <a:latin typeface="Calibri" charset="0"/>
              </a:rPr>
              <a:t>results</a:t>
            </a:r>
            <a:endParaRPr lang="de-DE" sz="2000" dirty="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11" name="Bild 10" descr="fig_Omegarot_freqsplitt_s1-36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rcRect r="50847"/>
              <a:stretch>
                <a:fillRect/>
              </a:stretch>
            </p:blipFill>
          </mc:Choice>
          <mc:Fallback>
            <p:blipFill>
              <a:blip r:embed="rId8"/>
              <a:srcRect r="50847"/>
              <a:stretch>
                <a:fillRect/>
              </a:stretch>
            </p:blipFill>
          </mc:Fallback>
        </mc:AlternateContent>
        <p:spPr>
          <a:xfrm>
            <a:off x="499088" y="990600"/>
            <a:ext cx="2320312" cy="2951480"/>
          </a:xfrm>
          <a:prstGeom prst="rect">
            <a:avLst/>
          </a:prstGeom>
        </p:spPr>
      </p:pic>
      <p:pic>
        <p:nvPicPr>
          <p:cNvPr id="12" name="Bild 11" descr="fig_Omegarot_freqsplitt_s1-36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rcRect l="50847"/>
              <a:stretch>
                <a:fillRect/>
              </a:stretch>
            </p:blipFill>
          </mc:Choice>
          <mc:Fallback>
            <p:blipFill>
              <a:blip r:embed="rId8"/>
              <a:srcRect l="50847"/>
              <a:stretch>
                <a:fillRect/>
              </a:stretch>
            </p:blipFill>
          </mc:Fallback>
        </mc:AlternateContent>
        <p:spPr>
          <a:xfrm>
            <a:off x="499082" y="3906520"/>
            <a:ext cx="2320312" cy="295148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 rot="16200000">
            <a:off x="1121774" y="3526419"/>
            <a:ext cx="4038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 smtClean="0">
                <a:latin typeface="Calibri"/>
                <a:cs typeface="Calibri"/>
              </a:rPr>
              <a:t>splitting</a:t>
            </a:r>
            <a:r>
              <a:rPr lang="de-DE" sz="1600" dirty="0" smtClean="0">
                <a:latin typeface="Calibri"/>
                <a:cs typeface="Calibri"/>
              </a:rPr>
              <a:t> </a:t>
            </a:r>
            <a:r>
              <a:rPr lang="de-DE" sz="1600" dirty="0" err="1" smtClean="0">
                <a:latin typeface="Calibri"/>
                <a:cs typeface="Calibri"/>
              </a:rPr>
              <a:t>coeff</a:t>
            </a:r>
            <a:r>
              <a:rPr lang="de-DE" sz="1600" dirty="0" smtClean="0">
                <a:latin typeface="Calibri"/>
                <a:cs typeface="Calibri"/>
              </a:rPr>
              <a:t>.: w</a:t>
            </a:r>
            <a:r>
              <a:rPr lang="de-DE" sz="1600" baseline="-25000" dirty="0" smtClean="0">
                <a:latin typeface="Calibri"/>
                <a:cs typeface="Calibri"/>
              </a:rPr>
              <a:t>3</a:t>
            </a:r>
            <a:r>
              <a:rPr lang="de-DE" sz="1600" dirty="0" smtClean="0">
                <a:latin typeface="Calibri"/>
                <a:cs typeface="Calibri"/>
              </a:rPr>
              <a:t>-w</a:t>
            </a:r>
            <a:r>
              <a:rPr lang="de-DE" sz="1600" baseline="-25000" dirty="0" smtClean="0">
                <a:latin typeface="Calibri"/>
                <a:cs typeface="Calibri"/>
              </a:rPr>
              <a:t>9</a:t>
            </a:r>
            <a:endParaRPr lang="de-DE" sz="1600" baseline="-25000" dirty="0">
              <a:latin typeface="Calibri"/>
              <a:cs typeface="Calibri"/>
            </a:endParaRPr>
          </a:p>
        </p:txBody>
      </p:sp>
      <p:sp>
        <p:nvSpPr>
          <p:cNvPr id="14" name="Textfeld 13"/>
          <p:cNvSpPr txBox="1"/>
          <p:nvPr/>
        </p:nvSpPr>
        <p:spPr>
          <a:xfrm rot="16200000">
            <a:off x="4046585" y="3784231"/>
            <a:ext cx="4589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de-DE" sz="1600" dirty="0" err="1" smtClean="0">
                <a:latin typeface="Calibri"/>
                <a:cs typeface="Calibri"/>
              </a:rPr>
              <a:t>eigenfunctions</a:t>
            </a:r>
            <a:r>
              <a:rPr lang="de-DE" sz="1600" dirty="0" smtClean="0">
                <a:latin typeface="Calibri"/>
                <a:cs typeface="Calibri"/>
              </a:rPr>
              <a:t>: w</a:t>
            </a:r>
            <a:r>
              <a:rPr lang="de-DE" sz="1600" baseline="-25000" dirty="0" smtClean="0">
                <a:latin typeface="Calibri"/>
                <a:cs typeface="Calibri"/>
              </a:rPr>
              <a:t>3</a:t>
            </a:r>
            <a:r>
              <a:rPr lang="de-DE" sz="1600" dirty="0" smtClean="0">
                <a:latin typeface="Calibri"/>
                <a:cs typeface="Calibri"/>
              </a:rPr>
              <a:t>-w</a:t>
            </a:r>
            <a:r>
              <a:rPr lang="de-DE" sz="1600" baseline="-25000" dirty="0" smtClean="0">
                <a:latin typeface="Calibri"/>
                <a:cs typeface="Calibri"/>
              </a:rPr>
              <a:t>9</a:t>
            </a:r>
            <a:endParaRPr lang="de-DE" sz="1600" baseline="-25000" dirty="0">
              <a:latin typeface="Calibri"/>
              <a:cs typeface="Calibri"/>
            </a:endParaRPr>
          </a:p>
        </p:txBody>
      </p:sp>
      <p:sp>
        <p:nvSpPr>
          <p:cNvPr id="15" name="Textfeld 14"/>
          <p:cNvSpPr txBox="1"/>
          <p:nvPr/>
        </p:nvSpPr>
        <p:spPr>
          <a:xfrm rot="16200000">
            <a:off x="-1697626" y="3602619"/>
            <a:ext cx="4038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 smtClean="0">
                <a:latin typeface="Calibri"/>
                <a:cs typeface="Calibri"/>
              </a:rPr>
              <a:t>splitting</a:t>
            </a:r>
            <a:r>
              <a:rPr lang="de-DE" sz="1600" dirty="0" smtClean="0">
                <a:latin typeface="Calibri"/>
                <a:cs typeface="Calibri"/>
              </a:rPr>
              <a:t> </a:t>
            </a:r>
            <a:r>
              <a:rPr lang="de-DE" sz="1600" dirty="0" err="1" smtClean="0">
                <a:latin typeface="Calibri"/>
                <a:cs typeface="Calibri"/>
              </a:rPr>
              <a:t>coeff</a:t>
            </a:r>
            <a:r>
              <a:rPr lang="de-DE" sz="1600" dirty="0" smtClean="0">
                <a:latin typeface="Calibri"/>
                <a:cs typeface="Calibri"/>
              </a:rPr>
              <a:t>. :  w</a:t>
            </a:r>
            <a:r>
              <a:rPr lang="de-DE" sz="1600" baseline="-25000" dirty="0" smtClean="0">
                <a:latin typeface="Calibri"/>
                <a:cs typeface="Calibri"/>
              </a:rPr>
              <a:t>1</a:t>
            </a:r>
            <a:r>
              <a:rPr lang="de-DE" sz="1600" dirty="0" smtClean="0">
                <a:latin typeface="Calibri"/>
                <a:cs typeface="Calibri"/>
              </a:rPr>
              <a:t>-w</a:t>
            </a:r>
            <a:r>
              <a:rPr lang="de-DE" sz="1600" baseline="-25000" dirty="0" smtClean="0">
                <a:latin typeface="Calibri"/>
                <a:cs typeface="Calibri"/>
              </a:rPr>
              <a:t>9</a:t>
            </a:r>
            <a:endParaRPr lang="de-DE" sz="1600" baseline="-25000" dirty="0">
              <a:latin typeface="Calibri"/>
              <a:cs typeface="Calibri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865495" y="880800"/>
            <a:ext cx="3202305" cy="597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sz="100" dirty="0" smtClean="0"/>
          </a:p>
          <a:p>
            <a:endParaRPr lang="de-DE" sz="100" dirty="0" smtClean="0"/>
          </a:p>
          <a:p>
            <a:endParaRPr lang="de-DE" sz="100" dirty="0" smtClean="0"/>
          </a:p>
          <a:p>
            <a:endParaRPr lang="de-DE" sz="100" dirty="0" smtClean="0"/>
          </a:p>
          <a:p>
            <a:endParaRPr lang="de-DE" sz="100" dirty="0" smtClean="0"/>
          </a:p>
          <a:p>
            <a:endParaRPr lang="de-DE" sz="100" dirty="0" smtClean="0"/>
          </a:p>
          <a:p>
            <a:endParaRPr lang="de-DE" sz="100" dirty="0" smtClean="0"/>
          </a:p>
          <a:p>
            <a:endParaRPr lang="de-DE" sz="100" dirty="0" smtClean="0"/>
          </a:p>
          <a:p>
            <a:endParaRPr lang="de-DE" sz="100" dirty="0" smtClean="0"/>
          </a:p>
          <a:p>
            <a:endParaRPr lang="de-DE" sz="500" dirty="0" smtClean="0"/>
          </a:p>
          <a:p>
            <a:endParaRPr lang="de-DE" sz="500" dirty="0" smtClean="0"/>
          </a:p>
          <a:p>
            <a:endParaRPr lang="de-DE" sz="500" dirty="0" smtClean="0"/>
          </a:p>
          <a:p>
            <a:endParaRPr lang="de-DE" sz="500" dirty="0" smtClean="0"/>
          </a:p>
          <a:p>
            <a:endParaRPr lang="de-DE" sz="800" dirty="0" smtClean="0"/>
          </a:p>
        </p:txBody>
      </p:sp>
      <p:grpSp>
        <p:nvGrpSpPr>
          <p:cNvPr id="4" name="Gruppierung 19"/>
          <p:cNvGrpSpPr/>
          <p:nvPr/>
        </p:nvGrpSpPr>
        <p:grpSpPr>
          <a:xfrm>
            <a:off x="5660414" y="115689"/>
            <a:ext cx="3215097" cy="646311"/>
            <a:chOff x="3777028" y="1219200"/>
            <a:chExt cx="3215097" cy="646311"/>
          </a:xfrm>
        </p:grpSpPr>
        <p:pic>
          <p:nvPicPr>
            <p:cNvPr id="21" name="Bild 20" descr="Bildschirmfoto 2014-01-20 um 18.13.01.png"/>
            <p:cNvPicPr>
              <a:picLocks noChangeAspect="1"/>
            </p:cNvPicPr>
            <p:nvPr/>
          </p:nvPicPr>
          <p:blipFill>
            <a:blip r:embed="rId9"/>
            <a:srcRect l="53734" t="13334" r="4113"/>
            <a:stretch>
              <a:fillRect/>
            </a:stretch>
          </p:blipFill>
          <p:spPr bwMode="auto">
            <a:xfrm>
              <a:off x="4822214" y="1219200"/>
              <a:ext cx="2169911" cy="646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Bild 21" descr="Bildschirmfoto 2014-01-20 um 18.13.01.png"/>
            <p:cNvPicPr>
              <a:picLocks noChangeAspect="1"/>
            </p:cNvPicPr>
            <p:nvPr/>
          </p:nvPicPr>
          <p:blipFill>
            <a:blip r:embed="rId9"/>
            <a:srcRect l="26572" t="6138" r="51438"/>
            <a:stretch>
              <a:fillRect/>
            </a:stretch>
          </p:blipFill>
          <p:spPr bwMode="auto">
            <a:xfrm>
              <a:off x="3777028" y="1219200"/>
              <a:ext cx="1045186" cy="646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Bild 23" descr="Bildschirmfoto 2014-01-20 um 18.13.01.png"/>
          <p:cNvPicPr>
            <a:picLocks noChangeAspect="1"/>
          </p:cNvPicPr>
          <p:nvPr/>
        </p:nvPicPr>
        <p:blipFill>
          <a:blip r:embed="rId9"/>
          <a:srcRect l="26572" t="33602" r="61351" b="22133"/>
          <a:stretch>
            <a:fillRect/>
          </a:stretch>
        </p:blipFill>
        <p:spPr bwMode="auto">
          <a:xfrm>
            <a:off x="4114800" y="952059"/>
            <a:ext cx="503448" cy="26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Bild 25" descr="Bildschirmfoto 2014-01-20 um 18.13.01.png"/>
          <p:cNvPicPr>
            <a:picLocks noChangeAspect="1"/>
          </p:cNvPicPr>
          <p:nvPr/>
        </p:nvPicPr>
        <p:blipFill>
          <a:blip r:embed="rId9"/>
          <a:srcRect l="26572" t="33602" r="61351" b="22133"/>
          <a:stretch>
            <a:fillRect/>
          </a:stretch>
        </p:blipFill>
        <p:spPr bwMode="auto">
          <a:xfrm>
            <a:off x="1325352" y="952059"/>
            <a:ext cx="503448" cy="26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Bild 26" descr="Bildschirmfoto 2014-01-20 um 18.13.01.png"/>
          <p:cNvPicPr>
            <a:picLocks noChangeAspect="1"/>
          </p:cNvPicPr>
          <p:nvPr/>
        </p:nvPicPr>
        <p:blipFill>
          <a:blip r:embed="rId9"/>
          <a:srcRect l="26572" t="33602" r="61351" b="22133"/>
          <a:stretch>
            <a:fillRect/>
          </a:stretch>
        </p:blipFill>
        <p:spPr bwMode="auto">
          <a:xfrm>
            <a:off x="7421352" y="952059"/>
            <a:ext cx="503448" cy="26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Bild 24" descr="fig_estim_rotrate_ws_efunperturb_s2-9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 l="51126"/>
              <a:stretch>
                <a:fillRect/>
              </a:stretch>
            </p:blipFill>
          </mc:Choice>
          <mc:Fallback>
            <p:blipFill>
              <a:blip r:embed="rId6"/>
              <a:srcRect l="51126"/>
              <a:stretch>
                <a:fillRect/>
              </a:stretch>
            </p:blipFill>
          </mc:Fallback>
        </mc:AlternateContent>
        <p:spPr>
          <a:xfrm>
            <a:off x="6629400" y="3886200"/>
            <a:ext cx="2331850" cy="2909218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1447800" y="5094982"/>
            <a:ext cx="5410200" cy="10002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de-DE" sz="500" dirty="0" smtClean="0"/>
          </a:p>
          <a:p>
            <a:pPr>
              <a:spcAft>
                <a:spcPts val="600"/>
              </a:spcAft>
            </a:pPr>
            <a:r>
              <a:rPr lang="de-DE" sz="1700" dirty="0" smtClean="0">
                <a:latin typeface="+mn-lt"/>
              </a:rPr>
              <a:t>&gt; </a:t>
            </a:r>
            <a:r>
              <a:rPr lang="de-DE" sz="1700" dirty="0" err="1" smtClean="0">
                <a:latin typeface="+mn-lt"/>
              </a:rPr>
              <a:t>similar</a:t>
            </a:r>
            <a:r>
              <a:rPr lang="de-DE" sz="1700" dirty="0" smtClean="0">
                <a:latin typeface="+mn-lt"/>
              </a:rPr>
              <a:t> rotation </a:t>
            </a:r>
            <a:r>
              <a:rPr lang="de-DE" sz="1700" dirty="0" err="1" smtClean="0">
                <a:latin typeface="+mn-lt"/>
              </a:rPr>
              <a:t>profiles</a:t>
            </a:r>
            <a:r>
              <a:rPr lang="de-DE" sz="1700" dirty="0" smtClean="0">
                <a:latin typeface="+mn-lt"/>
              </a:rPr>
              <a:t>, </a:t>
            </a:r>
            <a:r>
              <a:rPr lang="de-DE" sz="1700" dirty="0" err="1" smtClean="0">
                <a:latin typeface="+mn-lt"/>
              </a:rPr>
              <a:t>but</a:t>
            </a:r>
            <a:r>
              <a:rPr lang="de-DE" sz="1700" dirty="0" smtClean="0">
                <a:latin typeface="+mn-lt"/>
              </a:rPr>
              <a:t> </a:t>
            </a:r>
            <a:r>
              <a:rPr lang="de-DE" sz="1700" dirty="0" err="1" smtClean="0">
                <a:latin typeface="+mn-lt"/>
              </a:rPr>
              <a:t>significant</a:t>
            </a:r>
            <a:r>
              <a:rPr lang="de-DE" sz="1700" dirty="0" smtClean="0">
                <a:latin typeface="+mn-lt"/>
              </a:rPr>
              <a:t> </a:t>
            </a:r>
            <a:r>
              <a:rPr lang="de-DE" sz="1700" dirty="0" err="1" smtClean="0">
                <a:latin typeface="+mn-lt"/>
              </a:rPr>
              <a:t>differences</a:t>
            </a:r>
            <a:endParaRPr lang="de-DE" sz="1700" dirty="0" smtClean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de-DE" sz="1700" dirty="0" smtClean="0">
                <a:latin typeface="+mn-lt"/>
              </a:rPr>
              <a:t>&gt; larger </a:t>
            </a:r>
            <a:r>
              <a:rPr lang="de-DE" sz="1700" dirty="0" err="1" smtClean="0">
                <a:latin typeface="+mn-lt"/>
              </a:rPr>
              <a:t>errors</a:t>
            </a:r>
            <a:r>
              <a:rPr lang="de-DE" sz="1700" dirty="0" smtClean="0">
                <a:latin typeface="+mn-lt"/>
              </a:rPr>
              <a:t> </a:t>
            </a:r>
            <a:r>
              <a:rPr lang="de-DE" sz="1700" dirty="0" err="1" smtClean="0">
                <a:latin typeface="+mn-lt"/>
              </a:rPr>
              <a:t>from</a:t>
            </a:r>
            <a:r>
              <a:rPr lang="de-DE" sz="1700" dirty="0" smtClean="0">
                <a:latin typeface="+mn-lt"/>
              </a:rPr>
              <a:t> </a:t>
            </a:r>
            <a:r>
              <a:rPr lang="de-DE" sz="1700" dirty="0" err="1" smtClean="0">
                <a:latin typeface="+mn-lt"/>
              </a:rPr>
              <a:t>eigenfunction</a:t>
            </a:r>
            <a:r>
              <a:rPr lang="de-DE" sz="1700" dirty="0" smtClean="0">
                <a:latin typeface="+mn-lt"/>
              </a:rPr>
              <a:t> </a:t>
            </a:r>
            <a:r>
              <a:rPr lang="de-DE" sz="1700" dirty="0" err="1" smtClean="0">
                <a:latin typeface="+mn-lt"/>
              </a:rPr>
              <a:t>perturbation</a:t>
            </a:r>
            <a:r>
              <a:rPr lang="de-DE" sz="1700" dirty="0" smtClean="0">
                <a:latin typeface="+mn-lt"/>
              </a:rPr>
              <a:t> </a:t>
            </a:r>
            <a:r>
              <a:rPr lang="de-DE" sz="1700" dirty="0" err="1" smtClean="0">
                <a:latin typeface="+mn-lt"/>
              </a:rPr>
              <a:t>analysis</a:t>
            </a:r>
            <a:endParaRPr lang="de-DE" sz="1700" dirty="0" smtClean="0">
              <a:latin typeface="+mn-lt"/>
            </a:endParaRPr>
          </a:p>
          <a:p>
            <a:pPr>
              <a:spcAft>
                <a:spcPts val="600"/>
              </a:spcAft>
            </a:pPr>
            <a:endParaRPr lang="de-DE" sz="500" dirty="0" smtClean="0"/>
          </a:p>
          <a:p>
            <a:pPr>
              <a:spcAft>
                <a:spcPts val="600"/>
              </a:spcAft>
            </a:pP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umsplatzhalter 1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6D8B588-8B62-504B-8613-2ED5F57BBA7B}" type="datetime1">
              <a:rPr lang="de-DE" smtClean="0"/>
              <a:pPr>
                <a:defRPr/>
              </a:pPr>
              <a:t>04.09.2014</a:t>
            </a:fld>
            <a:endParaRPr lang="de-DE" dirty="0"/>
          </a:p>
        </p:txBody>
      </p:sp>
      <p:sp>
        <p:nvSpPr>
          <p:cNvPr id="1843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0DBB1-CD94-954E-ABF3-DF702C534868}" type="slidenum">
              <a:rPr lang="de-DE"/>
              <a:pPr>
                <a:defRPr/>
              </a:pPr>
              <a:t>14</a:t>
            </a:fld>
            <a:endParaRPr lang="de-DE"/>
          </a:p>
        </p:txBody>
      </p:sp>
      <p:sp>
        <p:nvSpPr>
          <p:cNvPr id="7" name="Titel 13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>
            <a:prstTxWarp prst="textNoShape">
              <a:avLst/>
            </a:prstTxWarp>
            <a:normAutofit/>
          </a:bodyPr>
          <a:lstStyle/>
          <a:p>
            <a:r>
              <a:rPr lang="de-DE" sz="2000" dirty="0">
                <a:solidFill>
                  <a:srgbClr val="FFFFFF"/>
                </a:solidFill>
                <a:latin typeface="Calibri" charset="0"/>
              </a:rPr>
              <a:t>      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de-DE" sz="2000" dirty="0" err="1" smtClean="0">
                <a:solidFill>
                  <a:srgbClr val="FFFFFF"/>
                </a:solidFill>
                <a:latin typeface="Calibri" charset="0"/>
              </a:rPr>
              <a:t>Summary</a:t>
            </a:r>
            <a:endParaRPr lang="de-DE" sz="2000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4277" name="Rechteck 13"/>
          <p:cNvSpPr>
            <a:spLocks noChangeArrowheads="1"/>
          </p:cNvSpPr>
          <p:nvPr/>
        </p:nvSpPr>
        <p:spPr bwMode="auto">
          <a:xfrm>
            <a:off x="838200" y="762000"/>
            <a:ext cx="7848600" cy="448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100"/>
              </a:spcBef>
              <a:spcAft>
                <a:spcPts val="600"/>
              </a:spcAft>
            </a:pPr>
            <a:endParaRPr lang="de-DE" sz="1700" dirty="0" smtClean="0">
              <a:latin typeface="Calibri" charset="0"/>
            </a:endParaRPr>
          </a:p>
          <a:p>
            <a:pPr>
              <a:spcBef>
                <a:spcPts val="100"/>
              </a:spcBef>
              <a:spcAft>
                <a:spcPts val="600"/>
              </a:spcAft>
            </a:pPr>
            <a:r>
              <a:rPr lang="de-DE" sz="1700" dirty="0" smtClean="0">
                <a:latin typeface="Calibri" charset="0"/>
              </a:rPr>
              <a:t>&gt; </a:t>
            </a:r>
            <a:r>
              <a:rPr lang="de-DE" sz="1700" dirty="0" err="1" smtClean="0">
                <a:latin typeface="Calibri" charset="0"/>
              </a:rPr>
              <a:t>analysis</a:t>
            </a:r>
            <a:r>
              <a:rPr lang="de-DE" sz="1700" dirty="0" smtClean="0">
                <a:latin typeface="Calibri" charset="0"/>
              </a:rPr>
              <a:t> of </a:t>
            </a:r>
            <a:r>
              <a:rPr lang="de-DE" sz="1700" dirty="0" err="1" smtClean="0">
                <a:latin typeface="Calibri" charset="0"/>
              </a:rPr>
              <a:t>simulated</a:t>
            </a:r>
            <a:r>
              <a:rPr lang="de-DE" sz="1700" dirty="0" smtClean="0">
                <a:latin typeface="Calibri" charset="0"/>
              </a:rPr>
              <a:t> </a:t>
            </a:r>
            <a:r>
              <a:rPr lang="de-DE" sz="1700" dirty="0" err="1" smtClean="0">
                <a:latin typeface="Calibri" charset="0"/>
              </a:rPr>
              <a:t>data</a:t>
            </a:r>
            <a:r>
              <a:rPr lang="de-DE" sz="1700" dirty="0" smtClean="0">
                <a:latin typeface="Calibri" charset="0"/>
              </a:rPr>
              <a:t> – </a:t>
            </a:r>
            <a:r>
              <a:rPr lang="de-DE" sz="1700" dirty="0" err="1" smtClean="0">
                <a:latin typeface="Calibri" charset="0"/>
              </a:rPr>
              <a:t>resembles</a:t>
            </a:r>
            <a:r>
              <a:rPr lang="de-DE" sz="1700" dirty="0" smtClean="0">
                <a:latin typeface="Calibri" charset="0"/>
              </a:rPr>
              <a:t> </a:t>
            </a:r>
            <a:r>
              <a:rPr lang="de-DE" sz="1700" dirty="0" err="1" smtClean="0">
                <a:latin typeface="Calibri" charset="0"/>
              </a:rPr>
              <a:t>flow</a:t>
            </a:r>
            <a:r>
              <a:rPr lang="de-DE" sz="1700" dirty="0" smtClean="0">
                <a:latin typeface="Calibri" charset="0"/>
              </a:rPr>
              <a:t>, </a:t>
            </a:r>
            <a:r>
              <a:rPr lang="de-DE" sz="1700" dirty="0" err="1" smtClean="0">
                <a:latin typeface="Calibri" charset="0"/>
              </a:rPr>
              <a:t>differences</a:t>
            </a:r>
            <a:r>
              <a:rPr lang="de-DE" sz="1700" dirty="0" smtClean="0">
                <a:latin typeface="Calibri" charset="0"/>
              </a:rPr>
              <a:t> </a:t>
            </a:r>
            <a:r>
              <a:rPr lang="de-DE" sz="1700" dirty="0" err="1" smtClean="0">
                <a:latin typeface="Calibri" charset="0"/>
              </a:rPr>
              <a:t>must</a:t>
            </a:r>
            <a:r>
              <a:rPr lang="de-DE" sz="1700" dirty="0" smtClean="0">
                <a:latin typeface="Calibri" charset="0"/>
              </a:rPr>
              <a:t> </a:t>
            </a:r>
            <a:r>
              <a:rPr lang="de-DE" sz="1700" dirty="0" err="1" smtClean="0">
                <a:latin typeface="Calibri" charset="0"/>
              </a:rPr>
              <a:t>be</a:t>
            </a:r>
            <a:r>
              <a:rPr lang="de-DE" sz="1700" dirty="0" smtClean="0">
                <a:latin typeface="Calibri" charset="0"/>
              </a:rPr>
              <a:t> </a:t>
            </a:r>
            <a:r>
              <a:rPr lang="de-DE" sz="1700" dirty="0" err="1" smtClean="0">
                <a:latin typeface="Calibri" charset="0"/>
              </a:rPr>
              <a:t>cleared</a:t>
            </a:r>
            <a:endParaRPr lang="de-DE" sz="1700" dirty="0" smtClean="0">
              <a:latin typeface="Calibri" charset="0"/>
            </a:endParaRPr>
          </a:p>
          <a:p>
            <a:pPr>
              <a:spcBef>
                <a:spcPts val="100"/>
              </a:spcBef>
              <a:spcAft>
                <a:spcPts val="600"/>
              </a:spcAft>
            </a:pPr>
            <a:r>
              <a:rPr lang="de-DE" sz="1700" dirty="0" smtClean="0">
                <a:latin typeface="Calibri" charset="0"/>
              </a:rPr>
              <a:t>&gt; rotation </a:t>
            </a:r>
            <a:r>
              <a:rPr lang="de-DE" sz="1700" dirty="0" err="1" smtClean="0">
                <a:latin typeface="Calibri" charset="0"/>
              </a:rPr>
              <a:t>profiles</a:t>
            </a:r>
            <a:r>
              <a:rPr lang="de-DE" sz="1700" dirty="0" smtClean="0">
                <a:latin typeface="Calibri" charset="0"/>
              </a:rPr>
              <a:t> </a:t>
            </a:r>
            <a:r>
              <a:rPr lang="de-DE" sz="1700" dirty="0" err="1" smtClean="0">
                <a:latin typeface="Calibri" charset="0"/>
              </a:rPr>
              <a:t>are</a:t>
            </a:r>
            <a:r>
              <a:rPr lang="de-DE" sz="1700" dirty="0" smtClean="0">
                <a:latin typeface="Calibri" charset="0"/>
              </a:rPr>
              <a:t> </a:t>
            </a:r>
            <a:r>
              <a:rPr lang="de-DE" sz="1700" dirty="0" err="1" smtClean="0">
                <a:latin typeface="Calibri" charset="0"/>
              </a:rPr>
              <a:t>similar</a:t>
            </a:r>
            <a:r>
              <a:rPr lang="de-DE" sz="1700" dirty="0" smtClean="0">
                <a:latin typeface="Calibri" charset="0"/>
              </a:rPr>
              <a:t>, </a:t>
            </a:r>
            <a:r>
              <a:rPr lang="de-DE" sz="1700" dirty="0" err="1" smtClean="0">
                <a:latin typeface="Calibri" charset="0"/>
              </a:rPr>
              <a:t>but</a:t>
            </a:r>
            <a:r>
              <a:rPr lang="de-DE" sz="1700" dirty="0" smtClean="0">
                <a:latin typeface="Calibri" charset="0"/>
              </a:rPr>
              <a:t> </a:t>
            </a:r>
            <a:r>
              <a:rPr lang="de-DE" sz="1700" dirty="0" err="1" smtClean="0">
                <a:latin typeface="Calibri" charset="0"/>
              </a:rPr>
              <a:t>there</a:t>
            </a:r>
            <a:r>
              <a:rPr lang="de-DE" sz="1700" dirty="0" smtClean="0">
                <a:latin typeface="Calibri" charset="0"/>
              </a:rPr>
              <a:t> </a:t>
            </a:r>
            <a:r>
              <a:rPr lang="de-DE" sz="1700" dirty="0" err="1" smtClean="0">
                <a:latin typeface="Calibri" charset="0"/>
              </a:rPr>
              <a:t>are</a:t>
            </a:r>
            <a:r>
              <a:rPr lang="de-DE" sz="1700" dirty="0" smtClean="0">
                <a:latin typeface="Calibri" charset="0"/>
              </a:rPr>
              <a:t> </a:t>
            </a:r>
            <a:r>
              <a:rPr lang="de-DE" sz="1700" dirty="0" err="1" smtClean="0">
                <a:latin typeface="Calibri" charset="0"/>
              </a:rPr>
              <a:t>significant</a:t>
            </a:r>
            <a:r>
              <a:rPr lang="de-DE" sz="1700" dirty="0" smtClean="0">
                <a:latin typeface="Calibri" charset="0"/>
              </a:rPr>
              <a:t> </a:t>
            </a:r>
            <a:r>
              <a:rPr lang="de-DE" sz="1700" dirty="0" err="1" smtClean="0">
                <a:latin typeface="Calibri" charset="0"/>
              </a:rPr>
              <a:t>differences</a:t>
            </a:r>
            <a:endParaRPr lang="de-DE" sz="1700" dirty="0" smtClean="0">
              <a:latin typeface="Calibri" charset="0"/>
            </a:endParaRPr>
          </a:p>
          <a:p>
            <a:pPr>
              <a:spcBef>
                <a:spcPts val="100"/>
              </a:spcBef>
              <a:spcAft>
                <a:spcPts val="600"/>
              </a:spcAft>
            </a:pPr>
            <a:r>
              <a:rPr lang="de-DE" sz="1700" dirty="0" smtClean="0">
                <a:latin typeface="Calibri" charset="0"/>
              </a:rPr>
              <a:t>&gt; </a:t>
            </a:r>
            <a:r>
              <a:rPr lang="de-DE" sz="1700" dirty="0" err="1" smtClean="0">
                <a:latin typeface="Calibri" charset="0"/>
              </a:rPr>
              <a:t>origin</a:t>
            </a:r>
            <a:r>
              <a:rPr lang="de-DE" sz="1700" dirty="0" smtClean="0">
                <a:latin typeface="Calibri" charset="0"/>
              </a:rPr>
              <a:t> so far </a:t>
            </a:r>
            <a:r>
              <a:rPr lang="de-DE" sz="1700" dirty="0" err="1" smtClean="0">
                <a:latin typeface="Calibri" charset="0"/>
              </a:rPr>
              <a:t>unclear</a:t>
            </a:r>
            <a:r>
              <a:rPr lang="de-DE" sz="1700" dirty="0" smtClean="0">
                <a:latin typeface="Calibri" charset="0"/>
              </a:rPr>
              <a:t>: - </a:t>
            </a:r>
            <a:r>
              <a:rPr lang="de-DE" sz="1700" dirty="0" err="1" smtClean="0">
                <a:latin typeface="Calibri" charset="0"/>
              </a:rPr>
              <a:t>leakage</a:t>
            </a:r>
            <a:r>
              <a:rPr lang="de-DE" sz="1700" dirty="0" smtClean="0">
                <a:latin typeface="Calibri" charset="0"/>
              </a:rPr>
              <a:t> </a:t>
            </a:r>
            <a:r>
              <a:rPr lang="de-DE" sz="1700" dirty="0" err="1" smtClean="0">
                <a:latin typeface="Calibri" charset="0"/>
              </a:rPr>
              <a:t>matrix</a:t>
            </a:r>
            <a:endParaRPr lang="de-DE" sz="1700" dirty="0" smtClean="0">
              <a:latin typeface="Calibri" charset="0"/>
            </a:endParaRPr>
          </a:p>
          <a:p>
            <a:pPr>
              <a:spcBef>
                <a:spcPts val="100"/>
              </a:spcBef>
              <a:spcAft>
                <a:spcPts val="600"/>
              </a:spcAft>
            </a:pPr>
            <a:r>
              <a:rPr lang="de-DE" sz="1700" dirty="0" smtClean="0">
                <a:latin typeface="Calibri" charset="0"/>
              </a:rPr>
              <a:t>				    - </a:t>
            </a:r>
            <a:r>
              <a:rPr lang="de-DE" sz="1700" dirty="0" err="1" smtClean="0">
                <a:latin typeface="Calibri" charset="0"/>
              </a:rPr>
              <a:t>numerical</a:t>
            </a:r>
            <a:r>
              <a:rPr lang="de-DE" sz="1700" dirty="0" smtClean="0">
                <a:latin typeface="Calibri" charset="0"/>
              </a:rPr>
              <a:t>: SOLA </a:t>
            </a:r>
            <a:r>
              <a:rPr lang="de-DE" sz="1700" dirty="0" err="1" smtClean="0">
                <a:latin typeface="Calibri" charset="0"/>
              </a:rPr>
              <a:t>inversion</a:t>
            </a:r>
            <a:endParaRPr lang="de-DE" sz="1700" dirty="0" smtClean="0">
              <a:latin typeface="Calibri" charset="0"/>
            </a:endParaRPr>
          </a:p>
          <a:p>
            <a:pPr lvl="4">
              <a:spcBef>
                <a:spcPts val="100"/>
              </a:spcBef>
              <a:spcAft>
                <a:spcPts val="600"/>
              </a:spcAft>
            </a:pPr>
            <a:r>
              <a:rPr lang="de-DE" sz="1700" dirty="0" smtClean="0">
                <a:latin typeface="Calibri" charset="0"/>
              </a:rPr>
              <a:t>    - </a:t>
            </a:r>
            <a:r>
              <a:rPr lang="de-DE" sz="1700" dirty="0" err="1" smtClean="0">
                <a:latin typeface="Calibri" charset="0"/>
              </a:rPr>
              <a:t>parameter</a:t>
            </a:r>
            <a:r>
              <a:rPr lang="de-DE" sz="1700" dirty="0" smtClean="0">
                <a:latin typeface="Calibri" charset="0"/>
              </a:rPr>
              <a:t> </a:t>
            </a:r>
            <a:r>
              <a:rPr lang="de-DE" sz="1700" dirty="0" err="1" smtClean="0">
                <a:latin typeface="Calibri" charset="0"/>
              </a:rPr>
              <a:t>estimation</a:t>
            </a:r>
            <a:r>
              <a:rPr lang="de-DE" sz="1700" dirty="0" smtClean="0">
                <a:latin typeface="Calibri" charset="0"/>
              </a:rPr>
              <a:t> – </a:t>
            </a:r>
            <a:r>
              <a:rPr lang="de-DE" sz="1700" dirty="0" err="1" smtClean="0">
                <a:latin typeface="Calibri" charset="0"/>
              </a:rPr>
              <a:t>nonlinear</a:t>
            </a:r>
            <a:r>
              <a:rPr lang="de-DE" sz="1700" dirty="0" smtClean="0">
                <a:latin typeface="Calibri" charset="0"/>
              </a:rPr>
              <a:t> </a:t>
            </a:r>
            <a:r>
              <a:rPr lang="de-DE" sz="1700" dirty="0" err="1" smtClean="0">
                <a:latin typeface="Calibri" charset="0"/>
              </a:rPr>
              <a:t>model</a:t>
            </a:r>
            <a:r>
              <a:rPr lang="de-DE" sz="1700" dirty="0" smtClean="0">
                <a:latin typeface="Calibri" charset="0"/>
              </a:rPr>
              <a:t>  &gt; </a:t>
            </a:r>
            <a:r>
              <a:rPr lang="de-DE" sz="1700" dirty="0" err="1" smtClean="0">
                <a:latin typeface="Calibri" charset="0"/>
              </a:rPr>
              <a:t>bias</a:t>
            </a:r>
            <a:r>
              <a:rPr lang="de-DE" sz="1700" dirty="0" smtClean="0">
                <a:latin typeface="Calibri" charset="0"/>
              </a:rPr>
              <a:t>?</a:t>
            </a:r>
          </a:p>
          <a:p>
            <a:pPr>
              <a:spcBef>
                <a:spcPts val="100"/>
              </a:spcBef>
              <a:spcAft>
                <a:spcPts val="600"/>
              </a:spcAft>
            </a:pPr>
            <a:r>
              <a:rPr lang="de-DE" sz="1700" dirty="0" smtClean="0">
                <a:latin typeface="Calibri" charset="0"/>
              </a:rPr>
              <a:t>				    - </a:t>
            </a:r>
            <a:r>
              <a:rPr lang="de-DE" sz="1700" dirty="0" err="1" smtClean="0">
                <a:latin typeface="Calibri" charset="0"/>
              </a:rPr>
              <a:t>theoretical</a:t>
            </a:r>
            <a:r>
              <a:rPr lang="de-DE" sz="1700" dirty="0" smtClean="0">
                <a:latin typeface="Calibri" charset="0"/>
              </a:rPr>
              <a:t> </a:t>
            </a:r>
            <a:r>
              <a:rPr lang="de-DE" sz="1700" dirty="0" err="1" smtClean="0">
                <a:latin typeface="Calibri" charset="0"/>
              </a:rPr>
              <a:t>eigenfunctions</a:t>
            </a:r>
            <a:r>
              <a:rPr lang="de-DE" sz="1700" dirty="0" smtClean="0">
                <a:latin typeface="Calibri" charset="0"/>
              </a:rPr>
              <a:t> of p </a:t>
            </a:r>
            <a:r>
              <a:rPr lang="de-DE" sz="1700" dirty="0" err="1" smtClean="0">
                <a:latin typeface="Calibri" charset="0"/>
              </a:rPr>
              <a:t>modes</a:t>
            </a:r>
            <a:r>
              <a:rPr lang="de-DE" sz="1700" dirty="0" smtClean="0">
                <a:latin typeface="Calibri" charset="0"/>
              </a:rPr>
              <a:t>  - </a:t>
            </a:r>
            <a:r>
              <a:rPr lang="de-DE" sz="1700" dirty="0" err="1" smtClean="0">
                <a:latin typeface="Calibri" charset="0"/>
              </a:rPr>
              <a:t>how</a:t>
            </a:r>
            <a:r>
              <a:rPr lang="de-DE" sz="1700" dirty="0" smtClean="0">
                <a:latin typeface="Calibri" charset="0"/>
              </a:rPr>
              <a:t> good </a:t>
            </a:r>
            <a:r>
              <a:rPr lang="de-DE" sz="1700" dirty="0" err="1" smtClean="0">
                <a:latin typeface="Calibri" charset="0"/>
              </a:rPr>
              <a:t>are</a:t>
            </a:r>
            <a:r>
              <a:rPr lang="de-DE" sz="1700" dirty="0" smtClean="0">
                <a:latin typeface="Calibri" charset="0"/>
              </a:rPr>
              <a:t> 				      </a:t>
            </a:r>
            <a:r>
              <a:rPr lang="de-DE" sz="1700" dirty="0" err="1" smtClean="0">
                <a:latin typeface="Calibri" charset="0"/>
              </a:rPr>
              <a:t>they</a:t>
            </a:r>
            <a:r>
              <a:rPr lang="de-DE" sz="1700" dirty="0" smtClean="0">
                <a:latin typeface="Calibri" charset="0"/>
              </a:rPr>
              <a:t>, </a:t>
            </a:r>
            <a:r>
              <a:rPr lang="de-DE" sz="1700" dirty="0" err="1" smtClean="0">
                <a:latin typeface="Calibri" charset="0"/>
              </a:rPr>
              <a:t>esp</a:t>
            </a:r>
            <a:r>
              <a:rPr lang="de-DE" sz="1700" dirty="0" smtClean="0">
                <a:latin typeface="Calibri" charset="0"/>
              </a:rPr>
              <a:t>. </a:t>
            </a:r>
            <a:r>
              <a:rPr lang="de-DE" sz="1700" dirty="0" err="1" smtClean="0">
                <a:latin typeface="Calibri" charset="0"/>
              </a:rPr>
              <a:t>near</a:t>
            </a:r>
            <a:r>
              <a:rPr lang="de-DE" sz="1700" dirty="0" smtClean="0">
                <a:latin typeface="Calibri" charset="0"/>
              </a:rPr>
              <a:t> </a:t>
            </a:r>
            <a:r>
              <a:rPr lang="de-DE" sz="1700" dirty="0" err="1" smtClean="0">
                <a:latin typeface="Calibri" charset="0"/>
              </a:rPr>
              <a:t>the</a:t>
            </a:r>
            <a:r>
              <a:rPr lang="de-DE" sz="1700" dirty="0" smtClean="0">
                <a:latin typeface="Calibri" charset="0"/>
              </a:rPr>
              <a:t> </a:t>
            </a:r>
            <a:r>
              <a:rPr lang="de-DE" sz="1700" dirty="0" err="1" smtClean="0">
                <a:latin typeface="Calibri" charset="0"/>
              </a:rPr>
              <a:t>surface</a:t>
            </a:r>
            <a:r>
              <a:rPr lang="de-DE" sz="1700" dirty="0" smtClean="0">
                <a:latin typeface="Calibri" charset="0"/>
              </a:rPr>
              <a:t> ?</a:t>
            </a:r>
            <a:endParaRPr lang="de-DE" sz="17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ts val="100"/>
              </a:spcBef>
              <a:spcAft>
                <a:spcPts val="600"/>
              </a:spcAft>
            </a:pPr>
            <a:endParaRPr lang="de-DE" sz="17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ts val="100"/>
              </a:spcBef>
              <a:spcAft>
                <a:spcPts val="600"/>
              </a:spcAft>
            </a:pPr>
            <a:r>
              <a:rPr lang="de-DE" sz="1700" dirty="0" smtClean="0">
                <a:solidFill>
                  <a:srgbClr val="000090"/>
                </a:solidFill>
                <a:latin typeface="Calibri" charset="0"/>
              </a:rPr>
              <a:t>&gt; </a:t>
            </a:r>
            <a:r>
              <a:rPr lang="de-DE" sz="1700" dirty="0" err="1" smtClean="0">
                <a:solidFill>
                  <a:srgbClr val="000090"/>
                </a:solidFill>
                <a:latin typeface="Calibri" charset="0"/>
              </a:rPr>
              <a:t>disentangle</a:t>
            </a:r>
            <a:r>
              <a:rPr lang="de-DE" sz="1700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700" dirty="0" err="1" smtClean="0">
                <a:solidFill>
                  <a:srgbClr val="000090"/>
                </a:solidFill>
                <a:latin typeface="Calibri" charset="0"/>
              </a:rPr>
              <a:t>numerical</a:t>
            </a:r>
            <a:r>
              <a:rPr lang="de-DE" sz="1700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700" dirty="0" err="1" smtClean="0">
                <a:solidFill>
                  <a:srgbClr val="000090"/>
                </a:solidFill>
                <a:latin typeface="Calibri" charset="0"/>
              </a:rPr>
              <a:t>from</a:t>
            </a:r>
            <a:r>
              <a:rPr lang="de-DE" sz="1700" dirty="0" smtClean="0">
                <a:solidFill>
                  <a:srgbClr val="000090"/>
                </a:solidFill>
                <a:latin typeface="Calibri" charset="0"/>
              </a:rPr>
              <a:t> solar </a:t>
            </a:r>
            <a:r>
              <a:rPr lang="de-DE" sz="1700" dirty="0" err="1" smtClean="0">
                <a:solidFill>
                  <a:srgbClr val="000090"/>
                </a:solidFill>
                <a:latin typeface="Calibri" charset="0"/>
              </a:rPr>
              <a:t>issues</a:t>
            </a:r>
            <a:r>
              <a:rPr lang="de-DE" sz="1700" dirty="0" smtClean="0">
                <a:solidFill>
                  <a:srgbClr val="000090"/>
                </a:solidFill>
                <a:latin typeface="Calibri" charset="0"/>
              </a:rPr>
              <a:t> </a:t>
            </a:r>
          </a:p>
          <a:p>
            <a:pPr>
              <a:spcBef>
                <a:spcPts val="100"/>
              </a:spcBef>
              <a:spcAft>
                <a:spcPts val="600"/>
              </a:spcAft>
            </a:pPr>
            <a:r>
              <a:rPr lang="de-DE" sz="1700" dirty="0" smtClean="0">
                <a:solidFill>
                  <a:srgbClr val="000090"/>
                </a:solidFill>
                <a:latin typeface="Calibri" charset="0"/>
              </a:rPr>
              <a:t>&gt; test different </a:t>
            </a:r>
            <a:r>
              <a:rPr lang="de-DE" sz="1700" dirty="0" err="1" smtClean="0">
                <a:solidFill>
                  <a:srgbClr val="000090"/>
                </a:solidFill>
                <a:latin typeface="Calibri" charset="0"/>
              </a:rPr>
              <a:t>leakage</a:t>
            </a:r>
            <a:r>
              <a:rPr lang="de-DE" sz="1700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700" dirty="0" err="1" smtClean="0">
                <a:solidFill>
                  <a:srgbClr val="000090"/>
                </a:solidFill>
                <a:latin typeface="Calibri" charset="0"/>
              </a:rPr>
              <a:t>matrices</a:t>
            </a:r>
            <a:endParaRPr lang="de-DE" sz="17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ts val="100"/>
              </a:spcBef>
              <a:spcAft>
                <a:spcPts val="600"/>
              </a:spcAft>
            </a:pPr>
            <a:r>
              <a:rPr lang="de-DE" sz="1700" dirty="0" smtClean="0">
                <a:solidFill>
                  <a:srgbClr val="000090"/>
                </a:solidFill>
                <a:latin typeface="Calibri" charset="0"/>
              </a:rPr>
              <a:t>&gt; </a:t>
            </a:r>
            <a:r>
              <a:rPr lang="de-DE" sz="1700" dirty="0" err="1" smtClean="0">
                <a:solidFill>
                  <a:srgbClr val="000090"/>
                </a:solidFill>
                <a:latin typeface="Calibri" charset="0"/>
              </a:rPr>
              <a:t>compare</a:t>
            </a:r>
            <a:r>
              <a:rPr lang="de-DE" sz="1700" dirty="0" smtClean="0">
                <a:solidFill>
                  <a:srgbClr val="000090"/>
                </a:solidFill>
                <a:latin typeface="Calibri" charset="0"/>
              </a:rPr>
              <a:t> different </a:t>
            </a:r>
            <a:r>
              <a:rPr lang="de-DE" sz="1700" dirty="0" err="1" smtClean="0">
                <a:solidFill>
                  <a:srgbClr val="000090"/>
                </a:solidFill>
                <a:latin typeface="Calibri" charset="0"/>
              </a:rPr>
              <a:t>inversion</a:t>
            </a:r>
            <a:r>
              <a:rPr lang="de-DE" sz="1700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700" dirty="0" err="1" smtClean="0">
                <a:solidFill>
                  <a:srgbClr val="000090"/>
                </a:solidFill>
                <a:latin typeface="Calibri" charset="0"/>
              </a:rPr>
              <a:t>methods</a:t>
            </a:r>
            <a:r>
              <a:rPr lang="de-DE" sz="1700" dirty="0" smtClean="0">
                <a:solidFill>
                  <a:srgbClr val="000090"/>
                </a:solidFill>
                <a:latin typeface="Calibri" charset="0"/>
              </a:rPr>
              <a:t> (SOLA, RLS,...) </a:t>
            </a:r>
          </a:p>
          <a:p>
            <a:pPr>
              <a:spcBef>
                <a:spcPts val="100"/>
              </a:spcBef>
              <a:spcAft>
                <a:spcPts val="600"/>
              </a:spcAft>
            </a:pPr>
            <a:r>
              <a:rPr lang="de-DE" sz="1700" dirty="0" smtClean="0">
                <a:solidFill>
                  <a:srgbClr val="000090"/>
                </a:solidFill>
                <a:latin typeface="Calibri" charset="0"/>
              </a:rPr>
              <a:t>&gt; </a:t>
            </a:r>
            <a:r>
              <a:rPr lang="de-DE" sz="1700" dirty="0" err="1" smtClean="0">
                <a:solidFill>
                  <a:srgbClr val="000090"/>
                </a:solidFill>
                <a:latin typeface="Calibri" charset="0"/>
              </a:rPr>
              <a:t>analyze</a:t>
            </a:r>
            <a:r>
              <a:rPr lang="de-DE" sz="1700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700" dirty="0" err="1" smtClean="0">
                <a:solidFill>
                  <a:srgbClr val="000090"/>
                </a:solidFill>
                <a:latin typeface="Calibri" charset="0"/>
              </a:rPr>
              <a:t>further</a:t>
            </a:r>
            <a:r>
              <a:rPr lang="de-DE" sz="1700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700" dirty="0" err="1" smtClean="0">
                <a:solidFill>
                  <a:srgbClr val="000090"/>
                </a:solidFill>
                <a:latin typeface="Calibri" charset="0"/>
              </a:rPr>
              <a:t>data</a:t>
            </a:r>
            <a:r>
              <a:rPr lang="de-DE" sz="1700" dirty="0" smtClean="0">
                <a:solidFill>
                  <a:srgbClr val="000090"/>
                </a:solidFill>
                <a:latin typeface="Calibri" charset="0"/>
              </a:rPr>
              <a:t> (</a:t>
            </a:r>
            <a:r>
              <a:rPr lang="de-DE" sz="1700" dirty="0" err="1" smtClean="0">
                <a:solidFill>
                  <a:srgbClr val="000090"/>
                </a:solidFill>
                <a:latin typeface="Calibri" charset="0"/>
              </a:rPr>
              <a:t>simulated</a:t>
            </a:r>
            <a:r>
              <a:rPr lang="de-DE" sz="1700" dirty="0" smtClean="0">
                <a:solidFill>
                  <a:srgbClr val="000090"/>
                </a:solidFill>
                <a:latin typeface="Calibri" charset="0"/>
              </a:rPr>
              <a:t>, HMI)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umsplatzhalter 1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CDFF67C-4296-9C49-8D71-F8BFB5916EFF}" type="datetime1">
              <a:rPr lang="de-DE" smtClean="0"/>
              <a:pPr>
                <a:defRPr/>
              </a:pPr>
              <a:t>04.09.2014</a:t>
            </a:fld>
            <a:endParaRPr lang="de-DE" dirty="0"/>
          </a:p>
        </p:txBody>
      </p:sp>
      <p:sp>
        <p:nvSpPr>
          <p:cNvPr id="1843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4E772-A942-B641-AD79-95C40A1D3FFF}" type="slidenum">
              <a:rPr lang="de-DE"/>
              <a:pPr>
                <a:defRPr/>
              </a:pPr>
              <a:t>15</a:t>
            </a:fld>
            <a:endParaRPr lang="de-DE"/>
          </a:p>
        </p:txBody>
      </p:sp>
      <p:sp>
        <p:nvSpPr>
          <p:cNvPr id="7" name="Titel 13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de-DE" sz="2000" dirty="0">
                <a:solidFill>
                  <a:srgbClr val="FFFFFF"/>
                </a:solidFill>
                <a:latin typeface="Calibri" charset="0"/>
              </a:rPr>
              <a:t>   </a:t>
            </a:r>
            <a:r>
              <a:rPr lang="de-DE" sz="2000" dirty="0" err="1">
                <a:solidFill>
                  <a:srgbClr val="FFFFFF"/>
                </a:solidFill>
                <a:latin typeface="Calibri" charset="0"/>
              </a:rPr>
              <a:t>Thank</a:t>
            </a:r>
            <a:r>
              <a:rPr lang="de-DE" sz="20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de-DE" sz="2000" dirty="0" err="1">
                <a:solidFill>
                  <a:srgbClr val="FFFFFF"/>
                </a:solidFill>
                <a:latin typeface="Calibri" charset="0"/>
              </a:rPr>
              <a:t>you</a:t>
            </a:r>
            <a:r>
              <a:rPr lang="de-DE" sz="20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de-DE" sz="2000" dirty="0" err="1">
                <a:solidFill>
                  <a:srgbClr val="FFFFFF"/>
                </a:solidFill>
                <a:latin typeface="Calibri" charset="0"/>
              </a:rPr>
              <a:t>for</a:t>
            </a:r>
            <a:r>
              <a:rPr lang="de-DE" sz="20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de-DE" sz="2000" dirty="0" err="1">
                <a:solidFill>
                  <a:srgbClr val="FFFFFF"/>
                </a:solidFill>
                <a:latin typeface="Calibri" charset="0"/>
              </a:rPr>
              <a:t>your</a:t>
            </a:r>
            <a:r>
              <a:rPr lang="de-DE" sz="20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de-DE" sz="2000" dirty="0" err="1">
                <a:solidFill>
                  <a:srgbClr val="FFFFFF"/>
                </a:solidFill>
                <a:latin typeface="Calibri" charset="0"/>
              </a:rPr>
              <a:t>attention</a:t>
            </a:r>
            <a:r>
              <a:rPr lang="de-DE" sz="2000" dirty="0">
                <a:solidFill>
                  <a:srgbClr val="FFFFFF"/>
                </a:solidFill>
                <a:latin typeface="Calibri" charset="0"/>
              </a:rPr>
              <a:t>!</a:t>
            </a:r>
          </a:p>
        </p:txBody>
      </p:sp>
      <p:sp>
        <p:nvSpPr>
          <p:cNvPr id="46085" name="Rechteck 13"/>
          <p:cNvSpPr>
            <a:spLocks noChangeArrowheads="1"/>
          </p:cNvSpPr>
          <p:nvPr/>
        </p:nvSpPr>
        <p:spPr bwMode="auto">
          <a:xfrm>
            <a:off x="2057400" y="1676400"/>
            <a:ext cx="5486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de-DE" sz="1600" dirty="0">
              <a:solidFill>
                <a:srgbClr val="000090"/>
              </a:solidFill>
              <a:latin typeface="Calibri" charset="0"/>
            </a:endParaRPr>
          </a:p>
          <a:p>
            <a:r>
              <a:rPr lang="de-DE" sz="1600" dirty="0" err="1">
                <a:solidFill>
                  <a:srgbClr val="000090"/>
                </a:solidFill>
                <a:latin typeface="Calibri" charset="0"/>
              </a:rPr>
              <a:t>Thanks</a:t>
            </a:r>
            <a:r>
              <a:rPr lang="de-DE" sz="1600" dirty="0">
                <a:solidFill>
                  <a:srgbClr val="000090"/>
                </a:solidFill>
                <a:latin typeface="Calibri" charset="0"/>
              </a:rPr>
              <a:t> to</a:t>
            </a:r>
          </a:p>
          <a:p>
            <a:r>
              <a:rPr lang="de-DE" sz="1600" dirty="0">
                <a:solidFill>
                  <a:srgbClr val="000000"/>
                </a:solidFill>
                <a:latin typeface="Calibri" charset="0"/>
              </a:rPr>
              <a:t>Markus Roth, Kiepenheuer-Institut für Sonnenphysik, Freiburg</a:t>
            </a:r>
          </a:p>
          <a:p>
            <a:r>
              <a:rPr lang="de-DE" sz="1600" dirty="0">
                <a:solidFill>
                  <a:srgbClr val="000000"/>
                </a:solidFill>
                <a:latin typeface="Calibri" charset="0"/>
              </a:rPr>
              <a:t>Jens </a:t>
            </a:r>
            <a:r>
              <a:rPr lang="de-DE" sz="1600" dirty="0" err="1">
                <a:solidFill>
                  <a:srgbClr val="000000"/>
                </a:solidFill>
                <a:latin typeface="Calibri" charset="0"/>
              </a:rPr>
              <a:t>Timmer</a:t>
            </a:r>
            <a:r>
              <a:rPr lang="de-DE" sz="1600" dirty="0">
                <a:solidFill>
                  <a:srgbClr val="000000"/>
                </a:solidFill>
                <a:latin typeface="Calibri" charset="0"/>
              </a:rPr>
              <a:t>, University of Freiburg,</a:t>
            </a:r>
            <a:r>
              <a:rPr lang="de-DE" sz="1600" dirty="0" smtClean="0">
                <a:solidFill>
                  <a:srgbClr val="000000"/>
                </a:solidFill>
                <a:latin typeface="Calibri" charset="0"/>
              </a:rPr>
              <a:t> Freiburg Center </a:t>
            </a:r>
            <a:r>
              <a:rPr lang="de-DE" sz="1600" dirty="0" err="1" smtClean="0">
                <a:solidFill>
                  <a:srgbClr val="000000"/>
                </a:solidFill>
                <a:latin typeface="Calibri" charset="0"/>
              </a:rPr>
              <a:t>for</a:t>
            </a:r>
            <a:r>
              <a:rPr lang="de-DE" sz="1600" dirty="0" smtClean="0">
                <a:solidFill>
                  <a:srgbClr val="000000"/>
                </a:solidFill>
                <a:latin typeface="Calibri" charset="0"/>
              </a:rPr>
              <a:t> Data </a:t>
            </a:r>
            <a:r>
              <a:rPr lang="de-DE" sz="1600" dirty="0" err="1" smtClean="0">
                <a:solidFill>
                  <a:srgbClr val="000000"/>
                </a:solidFill>
                <a:latin typeface="Calibri" charset="0"/>
              </a:rPr>
              <a:t>analysis</a:t>
            </a:r>
            <a:r>
              <a:rPr lang="de-DE" sz="1600" dirty="0" smtClean="0">
                <a:solidFill>
                  <a:srgbClr val="000000"/>
                </a:solidFill>
                <a:latin typeface="Calibri" charset="0"/>
              </a:rPr>
              <a:t> and </a:t>
            </a:r>
            <a:r>
              <a:rPr lang="de-DE" sz="1600" dirty="0" err="1" smtClean="0">
                <a:solidFill>
                  <a:srgbClr val="000000"/>
                </a:solidFill>
                <a:latin typeface="Calibri" charset="0"/>
              </a:rPr>
              <a:t>modeling</a:t>
            </a:r>
            <a:endParaRPr lang="de-DE" sz="1600" dirty="0" smtClean="0">
              <a:solidFill>
                <a:srgbClr val="000000"/>
              </a:solidFill>
              <a:latin typeface="Calibri" charset="0"/>
            </a:endParaRPr>
          </a:p>
          <a:p>
            <a:endParaRPr lang="de-DE" sz="1600" dirty="0">
              <a:solidFill>
                <a:srgbClr val="000000"/>
              </a:solidFill>
              <a:latin typeface="Calibri" charset="0"/>
            </a:endParaRPr>
          </a:p>
          <a:p>
            <a:r>
              <a:rPr lang="de-DE" sz="1600" dirty="0">
                <a:solidFill>
                  <a:srgbClr val="000090"/>
                </a:solidFill>
                <a:latin typeface="Calibri" charset="0"/>
              </a:rPr>
              <a:t>MDI </a:t>
            </a:r>
            <a:r>
              <a:rPr lang="de-DE" sz="1600" dirty="0" err="1">
                <a:solidFill>
                  <a:srgbClr val="000090"/>
                </a:solidFill>
                <a:latin typeface="Calibri" charset="0"/>
              </a:rPr>
              <a:t>data</a:t>
            </a:r>
            <a:r>
              <a:rPr lang="de-DE" sz="1600" dirty="0">
                <a:solidFill>
                  <a:srgbClr val="000090"/>
                </a:solidFill>
                <a:latin typeface="Calibri" charset="0"/>
              </a:rPr>
              <a:t> &amp; </a:t>
            </a:r>
            <a:r>
              <a:rPr lang="de-DE" sz="1600" dirty="0" err="1">
                <a:solidFill>
                  <a:srgbClr val="000090"/>
                </a:solidFill>
                <a:latin typeface="Calibri" charset="0"/>
              </a:rPr>
              <a:t>leakage</a:t>
            </a:r>
            <a:r>
              <a:rPr lang="de-DE" sz="1600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600" dirty="0" err="1">
                <a:solidFill>
                  <a:srgbClr val="000090"/>
                </a:solidFill>
                <a:latin typeface="Calibri" charset="0"/>
              </a:rPr>
              <a:t>matrix</a:t>
            </a:r>
            <a:endParaRPr lang="de-DE" sz="1600" dirty="0" smtClean="0">
              <a:solidFill>
                <a:srgbClr val="000090"/>
              </a:solidFill>
              <a:latin typeface="Calibri" charset="0"/>
            </a:endParaRPr>
          </a:p>
          <a:p>
            <a:r>
              <a:rPr lang="de-DE" sz="1600" dirty="0" smtClean="0">
                <a:solidFill>
                  <a:srgbClr val="000000"/>
                </a:solidFill>
                <a:latin typeface="Calibri" charset="0"/>
              </a:rPr>
              <a:t>Jesper </a:t>
            </a:r>
            <a:r>
              <a:rPr lang="de-DE" sz="1600" dirty="0" err="1" smtClean="0">
                <a:solidFill>
                  <a:srgbClr val="000000"/>
                </a:solidFill>
                <a:latin typeface="Calibri" charset="0"/>
              </a:rPr>
              <a:t>Schou</a:t>
            </a:r>
            <a:r>
              <a:rPr lang="de-DE" sz="1600" dirty="0" smtClean="0">
                <a:solidFill>
                  <a:srgbClr val="000000"/>
                </a:solidFill>
                <a:latin typeface="Calibri" charset="0"/>
              </a:rPr>
              <a:t>, MDI &amp; HMI </a:t>
            </a:r>
            <a:r>
              <a:rPr lang="de-DE" sz="1600" dirty="0" err="1" smtClean="0">
                <a:solidFill>
                  <a:srgbClr val="000000"/>
                </a:solidFill>
                <a:latin typeface="Calibri" charset="0"/>
              </a:rPr>
              <a:t>team</a:t>
            </a:r>
            <a:r>
              <a:rPr lang="de-DE" sz="1600" dirty="0" smtClean="0">
                <a:solidFill>
                  <a:srgbClr val="000000"/>
                </a:solidFill>
                <a:latin typeface="Calibri" charset="0"/>
              </a:rPr>
              <a:t>, MPS Göttingen</a:t>
            </a:r>
          </a:p>
          <a:p>
            <a:r>
              <a:rPr lang="de-DE" sz="1600" dirty="0" smtClean="0">
                <a:solidFill>
                  <a:srgbClr val="000000"/>
                </a:solidFill>
                <a:latin typeface="Calibri" charset="0"/>
              </a:rPr>
              <a:t>Tim </a:t>
            </a:r>
            <a:r>
              <a:rPr lang="de-DE" sz="1600" dirty="0" err="1" smtClean="0">
                <a:solidFill>
                  <a:srgbClr val="000000"/>
                </a:solidFill>
                <a:latin typeface="Calibri" charset="0"/>
              </a:rPr>
              <a:t>Larson</a:t>
            </a:r>
            <a:r>
              <a:rPr lang="de-DE" sz="1600" dirty="0" smtClean="0">
                <a:solidFill>
                  <a:srgbClr val="000000"/>
                </a:solidFill>
                <a:latin typeface="Calibri" charset="0"/>
              </a:rPr>
              <a:t>, MDI &amp; HMI </a:t>
            </a:r>
            <a:r>
              <a:rPr lang="de-DE" sz="1600" dirty="0" err="1" smtClean="0">
                <a:solidFill>
                  <a:srgbClr val="000000"/>
                </a:solidFill>
                <a:latin typeface="Calibri" charset="0"/>
              </a:rPr>
              <a:t>team</a:t>
            </a:r>
            <a:r>
              <a:rPr lang="de-DE" sz="1600" dirty="0" smtClean="0">
                <a:solidFill>
                  <a:srgbClr val="000000"/>
                </a:solidFill>
                <a:latin typeface="Calibri" charset="0"/>
              </a:rPr>
              <a:t>, Stanford University</a:t>
            </a:r>
          </a:p>
          <a:p>
            <a:endParaRPr lang="de-DE" sz="1600" dirty="0" smtClean="0">
              <a:solidFill>
                <a:srgbClr val="000090"/>
              </a:solidFill>
              <a:latin typeface="Calibri" charset="0"/>
            </a:endParaRPr>
          </a:p>
          <a:p>
            <a:endParaRPr lang="de-DE" sz="1600" dirty="0">
              <a:solidFill>
                <a:srgbClr val="000090"/>
              </a:solidFill>
              <a:latin typeface="Calibri" charset="0"/>
            </a:endParaRPr>
          </a:p>
          <a:p>
            <a:endParaRPr lang="de-DE" sz="1600" dirty="0">
              <a:solidFill>
                <a:srgbClr val="000090"/>
              </a:solidFill>
              <a:latin typeface="Calibri" charset="0"/>
            </a:endParaRPr>
          </a:p>
          <a:p>
            <a:endParaRPr lang="de-DE" sz="1600" dirty="0">
              <a:solidFill>
                <a:srgbClr val="000090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umsplatzhalter 1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727C44A-CFDA-9348-AB8B-F27EDF3A98B3}" type="datetime1">
              <a:rPr lang="de-DE" smtClean="0"/>
              <a:pPr>
                <a:defRPr/>
              </a:pPr>
              <a:t>04.09.2014</a:t>
            </a:fld>
            <a:endParaRPr lang="de-DE" dirty="0"/>
          </a:p>
        </p:txBody>
      </p:sp>
      <p:sp>
        <p:nvSpPr>
          <p:cNvPr id="1843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063F8-49F8-6B47-A84A-7A36246DBEAB}" type="slidenum">
              <a:rPr lang="de-DE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umsplatzhalter 1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727C44A-CFDA-9348-AB8B-F27EDF3A98B3}" type="datetime1">
              <a:rPr lang="de-DE" smtClean="0"/>
              <a:pPr>
                <a:defRPr/>
              </a:pPr>
              <a:t>04.09.2014</a:t>
            </a:fld>
            <a:endParaRPr lang="de-DE" dirty="0"/>
          </a:p>
        </p:txBody>
      </p:sp>
      <p:sp>
        <p:nvSpPr>
          <p:cNvPr id="1843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063F8-49F8-6B47-A84A-7A36246DBEAB}" type="slidenum">
              <a:rPr lang="de-DE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hteck 10"/>
          <p:cNvSpPr>
            <a:spLocks noChangeArrowheads="1"/>
          </p:cNvSpPr>
          <p:nvPr/>
        </p:nvSpPr>
        <p:spPr bwMode="auto">
          <a:xfrm>
            <a:off x="381000" y="2181017"/>
            <a:ext cx="2209800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700" dirty="0" smtClean="0">
                <a:latin typeface="Calibri" charset="0"/>
              </a:rPr>
              <a:t>&gt; </a:t>
            </a:r>
            <a:r>
              <a:rPr lang="de-DE" sz="1700" dirty="0" err="1" smtClean="0">
                <a:latin typeface="Calibri" charset="0"/>
              </a:rPr>
              <a:t>Results</a:t>
            </a:r>
            <a:r>
              <a:rPr lang="de-DE" sz="1700" dirty="0" smtClean="0">
                <a:latin typeface="Calibri" charset="0"/>
              </a:rPr>
              <a:t> </a:t>
            </a:r>
            <a:r>
              <a:rPr lang="de-DE" sz="1700" dirty="0" err="1" smtClean="0">
                <a:latin typeface="Calibri" charset="0"/>
              </a:rPr>
              <a:t>for</a:t>
            </a:r>
            <a:r>
              <a:rPr lang="de-DE" sz="1700" dirty="0" smtClean="0">
                <a:latin typeface="Calibri" charset="0"/>
              </a:rPr>
              <a:t> s=2,...,9: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de-DE" sz="17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de-DE" sz="1700" dirty="0" err="1" smtClean="0">
                <a:solidFill>
                  <a:srgbClr val="000000"/>
                </a:solidFill>
                <a:latin typeface="Calibri" charset="0"/>
              </a:rPr>
              <a:t>splitting</a:t>
            </a:r>
            <a:r>
              <a:rPr lang="de-DE" sz="17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de-DE" sz="1700" dirty="0" err="1" smtClean="0">
                <a:solidFill>
                  <a:srgbClr val="000000"/>
                </a:solidFill>
                <a:latin typeface="Calibri" charset="0"/>
              </a:rPr>
              <a:t>coeff</a:t>
            </a:r>
            <a:r>
              <a:rPr lang="de-DE" sz="1700" dirty="0" smtClean="0">
                <a:solidFill>
                  <a:srgbClr val="000000"/>
                </a:solidFill>
                <a:latin typeface="Calibri" charset="0"/>
              </a:rPr>
              <a:t>. (</a:t>
            </a:r>
            <a:r>
              <a:rPr lang="de-DE" sz="1700" dirty="0" err="1" smtClean="0">
                <a:solidFill>
                  <a:srgbClr val="000000"/>
                </a:solidFill>
                <a:latin typeface="Calibri" charset="0"/>
              </a:rPr>
              <a:t>black</a:t>
            </a:r>
            <a:r>
              <a:rPr lang="de-DE" sz="1700" dirty="0" smtClean="0">
                <a:solidFill>
                  <a:srgbClr val="000000"/>
                </a:solidFill>
                <a:latin typeface="Calibri" charset="0"/>
              </a:rPr>
              <a:t>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de-DE" sz="17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de-DE" sz="1700" dirty="0" err="1" smtClean="0">
                <a:solidFill>
                  <a:srgbClr val="000000"/>
                </a:solidFill>
                <a:latin typeface="Calibri" charset="0"/>
              </a:rPr>
              <a:t>eigenfun</a:t>
            </a:r>
            <a:r>
              <a:rPr lang="de-DE" sz="1700" dirty="0" smtClean="0">
                <a:solidFill>
                  <a:srgbClr val="000000"/>
                </a:solidFill>
                <a:latin typeface="Calibri" charset="0"/>
              </a:rPr>
              <a:t>. </a:t>
            </a:r>
            <a:r>
              <a:rPr lang="de-DE" sz="1700" dirty="0" err="1" smtClean="0">
                <a:solidFill>
                  <a:srgbClr val="000000"/>
                </a:solidFill>
                <a:latin typeface="Calibri" charset="0"/>
              </a:rPr>
              <a:t>perturbation</a:t>
            </a:r>
            <a:r>
              <a:rPr lang="de-DE" sz="1700" dirty="0" smtClean="0">
                <a:solidFill>
                  <a:srgbClr val="000000"/>
                </a:solidFill>
                <a:latin typeface="Calibri" charset="0"/>
              </a:rPr>
              <a:t> (</a:t>
            </a:r>
            <a:r>
              <a:rPr lang="de-DE" sz="1700" dirty="0" err="1" smtClean="0">
                <a:solidFill>
                  <a:srgbClr val="000000"/>
                </a:solidFill>
                <a:latin typeface="Calibri" charset="0"/>
              </a:rPr>
              <a:t>blue</a:t>
            </a:r>
            <a:r>
              <a:rPr lang="de-DE" sz="1700" dirty="0" smtClean="0">
                <a:solidFill>
                  <a:srgbClr val="000000"/>
                </a:solidFill>
                <a:latin typeface="Calibri" charset="0"/>
              </a:rPr>
              <a:t>) </a:t>
            </a:r>
          </a:p>
        </p:txBody>
      </p:sp>
      <p:sp>
        <p:nvSpPr>
          <p:cNvPr id="19458" name="Datumsplatzhalter 1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A5D0085-24EA-E846-AAF6-8F8F4569D4CD}" type="datetime1">
              <a:rPr lang="de-DE" smtClean="0"/>
              <a:pPr>
                <a:defRPr/>
              </a:pPr>
              <a:t>04.09.2014</a:t>
            </a:fld>
            <a:endParaRPr lang="de-DE" dirty="0"/>
          </a:p>
        </p:txBody>
      </p:sp>
      <p:sp>
        <p:nvSpPr>
          <p:cNvPr id="1843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5A7B8-C057-2242-BD04-A4CA230A2C4C}" type="slidenum">
              <a:rPr lang="de-DE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7" name="Titel 13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sz="2000" dirty="0">
                <a:solidFill>
                  <a:srgbClr val="FFFFFF"/>
                </a:solidFill>
                <a:latin typeface="Calibri" charset="0"/>
              </a:rPr>
              <a:t>      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Inversion </a:t>
            </a:r>
            <a:r>
              <a:rPr lang="de-DE" sz="2000" dirty="0" err="1" smtClean="0">
                <a:solidFill>
                  <a:srgbClr val="FFFFFF"/>
                </a:solidFill>
                <a:latin typeface="Calibri" charset="0"/>
              </a:rPr>
              <a:t>for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rotation: </a:t>
            </a:r>
            <a:r>
              <a:rPr lang="de-DE" sz="2000" dirty="0" err="1" smtClean="0">
                <a:solidFill>
                  <a:srgbClr val="FFFFFF"/>
                </a:solidFill>
                <a:latin typeface="Calibri" charset="0"/>
              </a:rPr>
              <a:t>comparison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of </a:t>
            </a:r>
            <a:r>
              <a:rPr lang="de-DE" sz="2000" dirty="0" err="1" smtClean="0">
                <a:solidFill>
                  <a:srgbClr val="FFFFFF"/>
                </a:solidFill>
                <a:latin typeface="Calibri" charset="0"/>
              </a:rPr>
              <a:t>results</a:t>
            </a:r>
            <a:endParaRPr lang="de-DE" sz="2000" dirty="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12" name="Bild 11" descr="fig_rot_profiles_acoeff_vs_split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743200" y="1627352"/>
            <a:ext cx="5689600" cy="3097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hteck 10"/>
          <p:cNvSpPr>
            <a:spLocks noChangeArrowheads="1"/>
          </p:cNvSpPr>
          <p:nvPr/>
        </p:nvSpPr>
        <p:spPr bwMode="auto">
          <a:xfrm>
            <a:off x="152400" y="1295400"/>
            <a:ext cx="2590800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700" dirty="0" smtClean="0">
                <a:latin typeface="Calibri" charset="0"/>
              </a:rPr>
              <a:t>&gt; </a:t>
            </a:r>
            <a:r>
              <a:rPr lang="de-DE" sz="1700" dirty="0" err="1" smtClean="0">
                <a:latin typeface="Calibri" charset="0"/>
              </a:rPr>
              <a:t>Results</a:t>
            </a:r>
            <a:r>
              <a:rPr lang="de-DE" sz="1700" dirty="0" smtClean="0">
                <a:latin typeface="Calibri" charset="0"/>
              </a:rPr>
              <a:t> </a:t>
            </a:r>
            <a:r>
              <a:rPr lang="de-DE" sz="1700" dirty="0" err="1" smtClean="0">
                <a:latin typeface="Calibri" charset="0"/>
              </a:rPr>
              <a:t>for</a:t>
            </a:r>
            <a:r>
              <a:rPr lang="de-DE" sz="1700" dirty="0" smtClean="0">
                <a:latin typeface="Calibri" charset="0"/>
              </a:rPr>
              <a:t> s=2,...,9: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de-DE" sz="17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de-DE" sz="1700" dirty="0" err="1" smtClean="0">
                <a:solidFill>
                  <a:srgbClr val="000000"/>
                </a:solidFill>
                <a:latin typeface="Calibri" charset="0"/>
              </a:rPr>
              <a:t>splitting</a:t>
            </a:r>
            <a:r>
              <a:rPr lang="de-DE" sz="17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de-DE" sz="1700" dirty="0" err="1" smtClean="0">
                <a:solidFill>
                  <a:srgbClr val="000000"/>
                </a:solidFill>
                <a:latin typeface="Calibri" charset="0"/>
              </a:rPr>
              <a:t>coeff</a:t>
            </a:r>
            <a:r>
              <a:rPr lang="de-DE" sz="1700" dirty="0" smtClean="0">
                <a:solidFill>
                  <a:srgbClr val="000000"/>
                </a:solidFill>
                <a:latin typeface="Calibri" charset="0"/>
              </a:rPr>
              <a:t>. (</a:t>
            </a:r>
            <a:r>
              <a:rPr lang="de-DE" sz="1700" dirty="0" err="1" smtClean="0">
                <a:solidFill>
                  <a:srgbClr val="000000"/>
                </a:solidFill>
                <a:latin typeface="Calibri" charset="0"/>
              </a:rPr>
              <a:t>black</a:t>
            </a:r>
            <a:r>
              <a:rPr lang="de-DE" sz="1700" dirty="0" smtClean="0">
                <a:solidFill>
                  <a:srgbClr val="000000"/>
                </a:solidFill>
                <a:latin typeface="Calibri" charset="0"/>
              </a:rPr>
              <a:t>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de-DE" sz="17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de-DE" sz="1700" dirty="0" err="1" smtClean="0">
                <a:solidFill>
                  <a:srgbClr val="000000"/>
                </a:solidFill>
                <a:latin typeface="Calibri" charset="0"/>
              </a:rPr>
              <a:t>eigenfun</a:t>
            </a:r>
            <a:r>
              <a:rPr lang="de-DE" sz="1700" dirty="0" smtClean="0">
                <a:solidFill>
                  <a:srgbClr val="000000"/>
                </a:solidFill>
                <a:latin typeface="Calibri" charset="0"/>
              </a:rPr>
              <a:t>. </a:t>
            </a:r>
            <a:r>
              <a:rPr lang="de-DE" sz="1700" dirty="0" err="1" smtClean="0">
                <a:solidFill>
                  <a:srgbClr val="000000"/>
                </a:solidFill>
                <a:latin typeface="Calibri" charset="0"/>
              </a:rPr>
              <a:t>perturbation</a:t>
            </a:r>
            <a:r>
              <a:rPr lang="de-DE" sz="1700" dirty="0" smtClean="0">
                <a:solidFill>
                  <a:srgbClr val="000000"/>
                </a:solidFill>
                <a:latin typeface="Calibri" charset="0"/>
              </a:rPr>
              <a:t> (</a:t>
            </a:r>
            <a:r>
              <a:rPr lang="de-DE" sz="1700" dirty="0" err="1" smtClean="0">
                <a:solidFill>
                  <a:srgbClr val="000000"/>
                </a:solidFill>
                <a:latin typeface="Calibri" charset="0"/>
              </a:rPr>
              <a:t>blue</a:t>
            </a:r>
            <a:r>
              <a:rPr lang="de-DE" sz="1700" dirty="0" smtClean="0">
                <a:solidFill>
                  <a:srgbClr val="000000"/>
                </a:solidFill>
                <a:latin typeface="Calibri" charset="0"/>
              </a:rPr>
              <a:t>) </a:t>
            </a:r>
          </a:p>
        </p:txBody>
      </p:sp>
      <p:sp>
        <p:nvSpPr>
          <p:cNvPr id="19458" name="Datumsplatzhalter 1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A5D0085-24EA-E846-AAF6-8F8F4569D4CD}" type="datetime1">
              <a:rPr lang="de-DE" smtClean="0"/>
              <a:pPr>
                <a:defRPr/>
              </a:pPr>
              <a:t>04.09.2014</a:t>
            </a:fld>
            <a:endParaRPr lang="de-DE" dirty="0"/>
          </a:p>
        </p:txBody>
      </p:sp>
      <p:sp>
        <p:nvSpPr>
          <p:cNvPr id="1843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5A7B8-C057-2242-BD04-A4CA230A2C4C}" type="slidenum">
              <a:rPr lang="de-DE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7" name="Titel 13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sz="2000" dirty="0">
                <a:solidFill>
                  <a:srgbClr val="FFFFFF"/>
                </a:solidFill>
                <a:latin typeface="Calibri" charset="0"/>
              </a:rPr>
              <a:t>      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Inversion </a:t>
            </a:r>
            <a:r>
              <a:rPr lang="de-DE" sz="2000" dirty="0" err="1" smtClean="0">
                <a:solidFill>
                  <a:srgbClr val="FFFFFF"/>
                </a:solidFill>
                <a:latin typeface="Calibri" charset="0"/>
              </a:rPr>
              <a:t>for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rotation</a:t>
            </a:r>
            <a:endParaRPr lang="de-DE" sz="2000" dirty="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11" name="Bild 10" descr="fig_ws_profiles_acoeff_vs_split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895600" y="0"/>
            <a:ext cx="6248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533400" y="1143030"/>
            <a:ext cx="8229600" cy="444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de-DE" sz="400" dirty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rgbClr val="000090"/>
                </a:solidFill>
                <a:latin typeface="Calibri" charset="0"/>
              </a:rPr>
              <a:t>&gt;</a:t>
            </a:r>
            <a:r>
              <a:rPr lang="de-DE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dirty="0" err="1" smtClean="0">
                <a:solidFill>
                  <a:srgbClr val="000090"/>
                </a:solidFill>
                <a:latin typeface="Calibri" charset="0"/>
              </a:rPr>
              <a:t>flows</a:t>
            </a:r>
            <a:r>
              <a:rPr lang="de-DE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dirty="0" err="1" smtClean="0">
                <a:solidFill>
                  <a:srgbClr val="000090"/>
                </a:solidFill>
                <a:latin typeface="Calibri" charset="0"/>
              </a:rPr>
              <a:t>lead</a:t>
            </a:r>
            <a:r>
              <a:rPr lang="de-DE" dirty="0" smtClean="0">
                <a:solidFill>
                  <a:srgbClr val="000090"/>
                </a:solidFill>
                <a:latin typeface="Calibri" charset="0"/>
              </a:rPr>
              <a:t> to a </a:t>
            </a:r>
            <a:r>
              <a:rPr lang="de-DE" dirty="0" err="1" smtClean="0">
                <a:solidFill>
                  <a:srgbClr val="000090"/>
                </a:solidFill>
                <a:latin typeface="Calibri" charset="0"/>
              </a:rPr>
              <a:t>coupling</a:t>
            </a:r>
            <a:r>
              <a:rPr lang="de-DE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dirty="0">
                <a:solidFill>
                  <a:srgbClr val="000090"/>
                </a:solidFill>
                <a:latin typeface="Calibri" charset="0"/>
              </a:rPr>
              <a:t>of </a:t>
            </a:r>
            <a:r>
              <a:rPr lang="de-DE" dirty="0" err="1">
                <a:solidFill>
                  <a:srgbClr val="000090"/>
                </a:solidFill>
                <a:latin typeface="Calibri" charset="0"/>
              </a:rPr>
              <a:t>modes</a:t>
            </a:r>
            <a:r>
              <a:rPr lang="de-DE" dirty="0">
                <a:solidFill>
                  <a:srgbClr val="000090"/>
                </a:solidFill>
                <a:latin typeface="Calibri" charset="0"/>
              </a:rPr>
              <a:t> in a „</a:t>
            </a:r>
            <a:r>
              <a:rPr lang="de-DE" dirty="0" err="1">
                <a:solidFill>
                  <a:srgbClr val="000090"/>
                </a:solidFill>
                <a:latin typeface="Calibri" charset="0"/>
              </a:rPr>
              <a:t>neighborhood</a:t>
            </a:r>
            <a:r>
              <a:rPr lang="de-DE" dirty="0">
                <a:solidFill>
                  <a:srgbClr val="000090"/>
                </a:solidFill>
                <a:latin typeface="Calibri" charset="0"/>
              </a:rPr>
              <a:t>“ </a:t>
            </a:r>
            <a:r>
              <a:rPr lang="de-DE" dirty="0" err="1">
                <a:solidFill>
                  <a:srgbClr val="000090"/>
                </a:solidFill>
                <a:latin typeface="Calibri" charset="0"/>
              </a:rPr>
              <a:t>K</a:t>
            </a:r>
            <a:r>
              <a:rPr lang="de-DE" baseline="-25000" dirty="0" err="1">
                <a:solidFill>
                  <a:srgbClr val="000090"/>
                </a:solidFill>
                <a:latin typeface="Calibri" charset="0"/>
              </a:rPr>
              <a:t>k</a:t>
            </a:r>
            <a:r>
              <a:rPr lang="de-DE" dirty="0">
                <a:solidFill>
                  <a:srgbClr val="000090"/>
                </a:solidFill>
                <a:latin typeface="Calibri" charset="0"/>
              </a:rPr>
              <a:t> of </a:t>
            </a:r>
            <a:r>
              <a:rPr lang="de-DE" dirty="0" smtClean="0">
                <a:solidFill>
                  <a:srgbClr val="000090"/>
                </a:solidFill>
                <a:latin typeface="Calibri" charset="0"/>
              </a:rPr>
              <a:t>a </a:t>
            </a:r>
            <a:r>
              <a:rPr lang="de-DE" dirty="0">
                <a:solidFill>
                  <a:srgbClr val="000090"/>
                </a:solidFill>
                <a:latin typeface="Calibri" charset="0"/>
              </a:rPr>
              <a:t>mode </a:t>
            </a:r>
            <a:r>
              <a:rPr lang="de-DE" dirty="0" err="1">
                <a:solidFill>
                  <a:srgbClr val="000090"/>
                </a:solidFill>
                <a:latin typeface="Calibri" charset="0"/>
              </a:rPr>
              <a:t>k=(n,l,m</a:t>
            </a:r>
            <a:r>
              <a:rPr lang="de-DE" dirty="0">
                <a:solidFill>
                  <a:srgbClr val="000090"/>
                </a:solidFill>
                <a:latin typeface="Calibri" charset="0"/>
              </a:rPr>
              <a:t>):</a:t>
            </a:r>
          </a:p>
          <a:p>
            <a:pPr>
              <a:spcBef>
                <a:spcPct val="50000"/>
              </a:spcBef>
            </a:pPr>
            <a:endParaRPr lang="de-DE" dirty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dirty="0" smtClean="0"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dirty="0" smtClean="0">
              <a:latin typeface="Calibri" charset="0"/>
            </a:endParaRP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rgbClr val="000090"/>
                </a:solidFill>
                <a:latin typeface="Calibri" charset="0"/>
              </a:rPr>
              <a:t>&gt; </a:t>
            </a:r>
            <a:r>
              <a:rPr lang="de-DE" dirty="0" err="1">
                <a:solidFill>
                  <a:srgbClr val="000090"/>
                </a:solidFill>
                <a:latin typeface="Calibri" charset="0"/>
              </a:rPr>
              <a:t>c</a:t>
            </a:r>
            <a:r>
              <a:rPr lang="de-DE" baseline="-25000" dirty="0" err="1">
                <a:solidFill>
                  <a:srgbClr val="000090"/>
                </a:solidFill>
                <a:latin typeface="Calibri" charset="0"/>
              </a:rPr>
              <a:t>kk</a:t>
            </a:r>
            <a:r>
              <a:rPr lang="de-DE" baseline="-25000" dirty="0">
                <a:solidFill>
                  <a:srgbClr val="000090"/>
                </a:solidFill>
                <a:latin typeface="Calibri" charset="0"/>
              </a:rPr>
              <a:t>‘ </a:t>
            </a:r>
            <a:r>
              <a:rPr lang="de-DE" dirty="0">
                <a:solidFill>
                  <a:srgbClr val="000090"/>
                </a:solidFill>
                <a:latin typeface="Calibri" charset="0"/>
              </a:rPr>
              <a:t>– </a:t>
            </a:r>
            <a:r>
              <a:rPr lang="de-DE" dirty="0" err="1">
                <a:solidFill>
                  <a:srgbClr val="000090"/>
                </a:solidFill>
                <a:latin typeface="Calibri" charset="0"/>
              </a:rPr>
              <a:t>coupling</a:t>
            </a:r>
            <a:r>
              <a:rPr lang="de-DE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dirty="0" err="1">
                <a:solidFill>
                  <a:srgbClr val="000090"/>
                </a:solidFill>
                <a:latin typeface="Calibri" charset="0"/>
              </a:rPr>
              <a:t>coefficient</a:t>
            </a:r>
            <a:r>
              <a:rPr lang="de-DE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dirty="0" err="1">
                <a:solidFill>
                  <a:srgbClr val="000090"/>
                </a:solidFill>
                <a:latin typeface="Calibri" charset="0"/>
              </a:rPr>
              <a:t>between</a:t>
            </a:r>
            <a:r>
              <a:rPr lang="de-DE" dirty="0">
                <a:solidFill>
                  <a:srgbClr val="000090"/>
                </a:solidFill>
                <a:latin typeface="Calibri" charset="0"/>
              </a:rPr>
              <a:t> mode </a:t>
            </a:r>
            <a:r>
              <a:rPr lang="de-DE" dirty="0" err="1">
                <a:solidFill>
                  <a:srgbClr val="000090"/>
                </a:solidFill>
                <a:latin typeface="Calibri" charset="0"/>
              </a:rPr>
              <a:t>k,k</a:t>
            </a:r>
            <a:r>
              <a:rPr lang="de-DE" dirty="0">
                <a:solidFill>
                  <a:srgbClr val="000090"/>
                </a:solidFill>
                <a:latin typeface="Calibri" charset="0"/>
              </a:rPr>
              <a:t>‘ (</a:t>
            </a:r>
            <a:r>
              <a:rPr lang="de-DE" dirty="0" err="1">
                <a:solidFill>
                  <a:srgbClr val="000090"/>
                </a:solidFill>
                <a:latin typeface="Calibri" charset="0"/>
              </a:rPr>
              <a:t>≈coupling</a:t>
            </a:r>
            <a:r>
              <a:rPr lang="de-DE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dirty="0" err="1">
                <a:solidFill>
                  <a:srgbClr val="000090"/>
                </a:solidFill>
                <a:latin typeface="Calibri" charset="0"/>
              </a:rPr>
              <a:t>strength</a:t>
            </a:r>
            <a:r>
              <a:rPr lang="de-DE" dirty="0">
                <a:solidFill>
                  <a:srgbClr val="000090"/>
                </a:solidFill>
                <a:latin typeface="Calibri" charset="0"/>
              </a:rPr>
              <a:t>):</a:t>
            </a: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rgbClr val="000090"/>
                </a:solidFill>
                <a:latin typeface="Calibri" charset="0"/>
              </a:rPr>
              <a:t>		</a:t>
            </a:r>
          </a:p>
          <a:p>
            <a:pPr>
              <a:spcBef>
                <a:spcPct val="50000"/>
              </a:spcBef>
            </a:pPr>
            <a:endParaRPr lang="de-DE" dirty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800" dirty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800" dirty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800" dirty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dirty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dirty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dirty="0">
              <a:solidFill>
                <a:srgbClr val="000090"/>
              </a:solidFill>
              <a:latin typeface="Calibri" charset="0"/>
            </a:endParaRPr>
          </a:p>
        </p:txBody>
      </p:sp>
      <p:sp>
        <p:nvSpPr>
          <p:cNvPr id="7" name="Titel 13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sz="2000" dirty="0">
                <a:solidFill>
                  <a:srgbClr val="FFFFFF"/>
                </a:solidFill>
                <a:latin typeface="Calibri" charset="0"/>
              </a:rPr>
              <a:t>      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de-DE" sz="2000" dirty="0" err="1" smtClean="0">
                <a:solidFill>
                  <a:srgbClr val="FFFFFF"/>
                </a:solidFill>
                <a:latin typeface="Calibri" charset="0"/>
              </a:rPr>
              <a:t>Perturbation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de-DE" sz="2000" dirty="0">
                <a:solidFill>
                  <a:srgbClr val="FFFFFF"/>
                </a:solidFill>
                <a:latin typeface="Calibri" charset="0"/>
              </a:rPr>
              <a:t>&amp; </a:t>
            </a:r>
            <a:r>
              <a:rPr lang="de-DE" sz="2000" dirty="0" err="1">
                <a:solidFill>
                  <a:srgbClr val="FFFFFF"/>
                </a:solidFill>
                <a:latin typeface="Calibri" charset="0"/>
              </a:rPr>
              <a:t>coupling</a:t>
            </a:r>
            <a:r>
              <a:rPr lang="de-DE" sz="2000" dirty="0">
                <a:solidFill>
                  <a:srgbClr val="FFFFFF"/>
                </a:solidFill>
                <a:latin typeface="Calibri" charset="0"/>
              </a:rPr>
              <a:t> of </a:t>
            </a:r>
            <a:r>
              <a:rPr lang="de-DE" sz="2000" dirty="0" err="1">
                <a:solidFill>
                  <a:srgbClr val="FFFFFF"/>
                </a:solidFill>
                <a:latin typeface="Calibri" charset="0"/>
              </a:rPr>
              <a:t>p-modes</a:t>
            </a:r>
            <a:endParaRPr lang="de-DE" sz="2000" dirty="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17412" name="Bild 31" descr="Bildschirmfoto 2012-05-22 um 00.44.24.png"/>
          <p:cNvPicPr>
            <a:picLocks noChangeAspect="1"/>
          </p:cNvPicPr>
          <p:nvPr/>
        </p:nvPicPr>
        <p:blipFill>
          <a:blip r:embed="rId3"/>
          <a:srcRect l="33833" r="44931"/>
          <a:stretch>
            <a:fillRect/>
          </a:stretch>
        </p:blipFill>
        <p:spPr bwMode="auto">
          <a:xfrm>
            <a:off x="1447800" y="1773268"/>
            <a:ext cx="12858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feld 17"/>
          <p:cNvSpPr txBox="1">
            <a:spLocks noChangeArrowheads="1"/>
          </p:cNvSpPr>
          <p:nvPr/>
        </p:nvSpPr>
        <p:spPr bwMode="auto">
          <a:xfrm>
            <a:off x="3616325" y="2438430"/>
            <a:ext cx="2327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400">
                <a:latin typeface="Calibri" charset="0"/>
              </a:rPr>
              <a:t>unperturbed eigenfunction</a:t>
            </a:r>
          </a:p>
        </p:txBody>
      </p:sp>
      <p:sp>
        <p:nvSpPr>
          <p:cNvPr id="17414" name="Textfeld 21"/>
          <p:cNvSpPr txBox="1">
            <a:spLocks noChangeArrowheads="1"/>
          </p:cNvSpPr>
          <p:nvPr/>
        </p:nvSpPr>
        <p:spPr bwMode="auto">
          <a:xfrm>
            <a:off x="990600" y="2479705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400">
                <a:latin typeface="Calibri" charset="0"/>
              </a:rPr>
              <a:t>perturbed eigenfunction</a:t>
            </a:r>
          </a:p>
        </p:txBody>
      </p:sp>
      <p:sp>
        <p:nvSpPr>
          <p:cNvPr id="17415" name="Textfeld 22"/>
          <p:cNvSpPr txBox="1">
            <a:spLocks noChangeArrowheads="1"/>
          </p:cNvSpPr>
          <p:nvPr/>
        </p:nvSpPr>
        <p:spPr bwMode="auto">
          <a:xfrm>
            <a:off x="6248400" y="1978055"/>
            <a:ext cx="2328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400">
                <a:latin typeface="Calibri" charset="0"/>
              </a:rPr>
              <a:t>(Lavely &amp; Ritzwoller 1992)</a:t>
            </a:r>
          </a:p>
          <a:p>
            <a:endParaRPr lang="de-DE" sz="1400">
              <a:latin typeface="Calibri" charset="0"/>
            </a:endParaRPr>
          </a:p>
        </p:txBody>
      </p:sp>
      <p:sp>
        <p:nvSpPr>
          <p:cNvPr id="17416" name="Textfeld 30"/>
          <p:cNvSpPr txBox="1">
            <a:spLocks noChangeArrowheads="1"/>
          </p:cNvSpPr>
          <p:nvPr/>
        </p:nvSpPr>
        <p:spPr bwMode="auto">
          <a:xfrm>
            <a:off x="3594100" y="4289455"/>
            <a:ext cx="2339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400">
                <a:latin typeface="Calibri" charset="0"/>
              </a:rPr>
              <a:t>advection of acoustic wave</a:t>
            </a:r>
          </a:p>
        </p:txBody>
      </p:sp>
      <p:sp>
        <p:nvSpPr>
          <p:cNvPr id="17417" name="Textfeld 18"/>
          <p:cNvSpPr txBox="1">
            <a:spLocks noChangeArrowheads="1"/>
          </p:cNvSpPr>
          <p:nvPr/>
        </p:nvSpPr>
        <p:spPr bwMode="auto">
          <a:xfrm>
            <a:off x="6324600" y="4432330"/>
            <a:ext cx="178593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300">
                <a:latin typeface="Calibri" charset="0"/>
              </a:rPr>
              <a:t>(Schad et al., ApJ, 2011)</a:t>
            </a:r>
          </a:p>
        </p:txBody>
      </p:sp>
      <p:sp>
        <p:nvSpPr>
          <p:cNvPr id="17418" name="Rechteck 21"/>
          <p:cNvSpPr>
            <a:spLocks noChangeArrowheads="1"/>
          </p:cNvSpPr>
          <p:nvPr/>
        </p:nvSpPr>
        <p:spPr bwMode="auto">
          <a:xfrm>
            <a:off x="6532563" y="3852892"/>
            <a:ext cx="22304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solidFill>
                  <a:srgbClr val="000090"/>
                </a:solidFill>
                <a:latin typeface="Calibri" charset="0"/>
              </a:rPr>
              <a:t>(1. order </a:t>
            </a:r>
            <a:r>
              <a:rPr lang="de-DE" sz="1600" dirty="0" err="1">
                <a:solidFill>
                  <a:srgbClr val="000090"/>
                </a:solidFill>
                <a:latin typeface="Calibri" charset="0"/>
              </a:rPr>
              <a:t>approximation</a:t>
            </a:r>
            <a:r>
              <a:rPr lang="de-DE" sz="1600" dirty="0">
                <a:solidFill>
                  <a:srgbClr val="000090"/>
                </a:solidFill>
                <a:latin typeface="Calibri" charset="0"/>
              </a:rPr>
              <a:t>) </a:t>
            </a:r>
            <a:endParaRPr lang="de-DE" sz="1600" dirty="0"/>
          </a:p>
        </p:txBody>
      </p:sp>
      <p:pic>
        <p:nvPicPr>
          <p:cNvPr id="17419" name="Bild 31" descr="Bildschirmfoto 2012-05-22 um 00.44.24.png"/>
          <p:cNvPicPr>
            <a:picLocks noChangeAspect="1"/>
          </p:cNvPicPr>
          <p:nvPr/>
        </p:nvPicPr>
        <p:blipFill>
          <a:blip r:embed="rId3"/>
          <a:srcRect l="64507"/>
          <a:stretch>
            <a:fillRect/>
          </a:stretch>
        </p:blipFill>
        <p:spPr bwMode="auto">
          <a:xfrm>
            <a:off x="2733675" y="1752630"/>
            <a:ext cx="21494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Bild 22" descr="Bildschirmfoto 2014-01-20 um 17.37.1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733830"/>
            <a:ext cx="5943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Geschweifte Klammer links 27"/>
          <p:cNvSpPr/>
          <p:nvPr/>
        </p:nvSpPr>
        <p:spPr bwMode="auto">
          <a:xfrm rot="16200000">
            <a:off x="3937794" y="3933061"/>
            <a:ext cx="152400" cy="712788"/>
          </a:xfrm>
          <a:prstGeom prst="leftBrac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635EF-6875-7D45-B260-8A13E0CBAC2A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247650" y="990600"/>
            <a:ext cx="8229600" cy="531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700" dirty="0" err="1">
                <a:solidFill>
                  <a:srgbClr val="000090"/>
                </a:solidFill>
                <a:latin typeface="Calibri" charset="0"/>
              </a:rPr>
              <a:t>Spherical</a:t>
            </a:r>
            <a:r>
              <a:rPr lang="de-DE" sz="1700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700" dirty="0" err="1">
                <a:solidFill>
                  <a:srgbClr val="000090"/>
                </a:solidFill>
                <a:latin typeface="Calibri" charset="0"/>
              </a:rPr>
              <a:t>harmonic</a:t>
            </a:r>
            <a:r>
              <a:rPr lang="de-DE" sz="1700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700" dirty="0" err="1">
                <a:solidFill>
                  <a:srgbClr val="000090"/>
                </a:solidFill>
                <a:latin typeface="Calibri" charset="0"/>
              </a:rPr>
              <a:t>representation</a:t>
            </a:r>
            <a:r>
              <a:rPr lang="de-DE" sz="1700" dirty="0">
                <a:solidFill>
                  <a:srgbClr val="000090"/>
                </a:solidFill>
                <a:latin typeface="Calibri" charset="0"/>
              </a:rPr>
              <a:t> of </a:t>
            </a:r>
            <a:r>
              <a:rPr lang="de-DE" sz="1700" b="1" dirty="0">
                <a:solidFill>
                  <a:srgbClr val="000090"/>
                </a:solidFill>
                <a:latin typeface="Calibri" charset="0"/>
              </a:rPr>
              <a:t>u</a:t>
            </a:r>
            <a:r>
              <a:rPr lang="de-DE" sz="1700" dirty="0">
                <a:solidFill>
                  <a:srgbClr val="000090"/>
                </a:solidFill>
                <a:latin typeface="Calibri" charset="0"/>
              </a:rPr>
              <a:t>:</a:t>
            </a:r>
          </a:p>
          <a:p>
            <a:pPr>
              <a:spcBef>
                <a:spcPct val="50000"/>
              </a:spcBef>
            </a:pPr>
            <a:endParaRPr lang="de-DE" sz="1700" dirty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7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r>
              <a:rPr lang="de-DE" sz="1700" dirty="0" err="1" smtClean="0">
                <a:solidFill>
                  <a:srgbClr val="000090"/>
                </a:solidFill>
                <a:latin typeface="Calibri" charset="0"/>
              </a:rPr>
              <a:t>conservation</a:t>
            </a:r>
            <a:r>
              <a:rPr lang="de-DE" sz="1700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700" dirty="0">
                <a:solidFill>
                  <a:srgbClr val="000090"/>
                </a:solidFill>
                <a:latin typeface="Calibri" charset="0"/>
              </a:rPr>
              <a:t>of </a:t>
            </a:r>
            <a:r>
              <a:rPr lang="de-DE" sz="1700" dirty="0" err="1">
                <a:solidFill>
                  <a:srgbClr val="000090"/>
                </a:solidFill>
                <a:latin typeface="Calibri" charset="0"/>
              </a:rPr>
              <a:t>mass</a:t>
            </a:r>
            <a:r>
              <a:rPr lang="de-DE" sz="1700" dirty="0">
                <a:solidFill>
                  <a:srgbClr val="000090"/>
                </a:solidFill>
                <a:latin typeface="Calibri" charset="0"/>
              </a:rPr>
              <a:t>:</a:t>
            </a:r>
            <a:endParaRPr lang="de-DE" sz="17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r>
              <a:rPr lang="de-DE" sz="1700" dirty="0" err="1">
                <a:solidFill>
                  <a:srgbClr val="000090"/>
                </a:solidFill>
                <a:latin typeface="Calibri" charset="0"/>
              </a:rPr>
              <a:t>Polynomial</a:t>
            </a:r>
            <a:r>
              <a:rPr lang="de-DE" sz="1700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700" dirty="0" err="1">
                <a:solidFill>
                  <a:srgbClr val="000090"/>
                </a:solidFill>
                <a:latin typeface="Calibri" charset="0"/>
              </a:rPr>
              <a:t>expansion</a:t>
            </a:r>
            <a:r>
              <a:rPr lang="de-DE" sz="1700" dirty="0">
                <a:solidFill>
                  <a:srgbClr val="000090"/>
                </a:solidFill>
                <a:latin typeface="Calibri" charset="0"/>
              </a:rPr>
              <a:t> of </a:t>
            </a:r>
            <a:r>
              <a:rPr lang="de-DE" sz="1700" dirty="0" err="1">
                <a:solidFill>
                  <a:srgbClr val="000090"/>
                </a:solidFill>
                <a:latin typeface="Calibri" charset="0"/>
              </a:rPr>
              <a:t>coupling</a:t>
            </a:r>
            <a:r>
              <a:rPr lang="de-DE" sz="1700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700" dirty="0" err="1">
                <a:solidFill>
                  <a:srgbClr val="000090"/>
                </a:solidFill>
                <a:latin typeface="Calibri" charset="0"/>
              </a:rPr>
              <a:t>coefficients</a:t>
            </a:r>
            <a:r>
              <a:rPr lang="de-DE" sz="1700" dirty="0">
                <a:solidFill>
                  <a:srgbClr val="000090"/>
                </a:solidFill>
                <a:latin typeface="Calibri" charset="0"/>
              </a:rPr>
              <a:t>:</a:t>
            </a:r>
          </a:p>
          <a:p>
            <a:pPr>
              <a:spcBef>
                <a:spcPct val="50000"/>
              </a:spcBef>
            </a:pPr>
            <a:endParaRPr lang="de-DE" sz="17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r>
              <a:rPr lang="de-DE" sz="1700" dirty="0" err="1" smtClean="0">
                <a:solidFill>
                  <a:srgbClr val="000090"/>
                </a:solidFill>
                <a:latin typeface="Calibri" charset="0"/>
              </a:rPr>
              <a:t>b</a:t>
            </a:r>
            <a:r>
              <a:rPr lang="de-DE" sz="1700" dirty="0" err="1">
                <a:solidFill>
                  <a:srgbClr val="000090"/>
                </a:solidFill>
                <a:latin typeface="Calibri" charset="0"/>
              </a:rPr>
              <a:t>-coefficients</a:t>
            </a:r>
            <a:r>
              <a:rPr lang="de-DE" sz="1700" dirty="0">
                <a:solidFill>
                  <a:srgbClr val="000090"/>
                </a:solidFill>
                <a:latin typeface="Calibri" charset="0"/>
              </a:rPr>
              <a:t>: </a:t>
            </a:r>
            <a:endParaRPr lang="de-DE" sz="17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r>
              <a:rPr lang="de-DE" sz="1700" dirty="0">
                <a:solidFill>
                  <a:srgbClr val="000090"/>
                </a:solidFill>
                <a:latin typeface="Calibri" charset="0"/>
              </a:rPr>
              <a:t>&gt; </a:t>
            </a:r>
            <a:r>
              <a:rPr lang="de-DE" sz="1700" dirty="0" err="1">
                <a:solidFill>
                  <a:srgbClr val="000090"/>
                </a:solidFill>
                <a:latin typeface="Calibri" charset="0"/>
              </a:rPr>
              <a:t>knowing</a:t>
            </a:r>
            <a:r>
              <a:rPr lang="de-DE" sz="1700" dirty="0" smtClean="0">
                <a:solidFill>
                  <a:srgbClr val="000090"/>
                </a:solidFill>
                <a:latin typeface="Calibri" charset="0"/>
              </a:rPr>
              <a:t> {</a:t>
            </a:r>
            <a:r>
              <a:rPr lang="de-DE" sz="1700" dirty="0" err="1" smtClean="0">
                <a:solidFill>
                  <a:srgbClr val="000090"/>
                </a:solidFill>
                <a:latin typeface="Calibri" charset="0"/>
              </a:rPr>
              <a:t>b</a:t>
            </a:r>
            <a:r>
              <a:rPr lang="de-DE" sz="1700" baseline="30000" dirty="0" err="1" smtClean="0">
                <a:solidFill>
                  <a:srgbClr val="000090"/>
                </a:solidFill>
                <a:latin typeface="Calibri" charset="0"/>
              </a:rPr>
              <a:t>s</a:t>
            </a:r>
            <a:r>
              <a:rPr lang="de-DE" sz="1700" baseline="-25000" dirty="0" err="1" smtClean="0">
                <a:solidFill>
                  <a:srgbClr val="000090"/>
                </a:solidFill>
                <a:latin typeface="Calibri" charset="0"/>
              </a:rPr>
              <a:t>k‘k</a:t>
            </a:r>
            <a:r>
              <a:rPr lang="de-DE" sz="1700" dirty="0" smtClean="0">
                <a:solidFill>
                  <a:srgbClr val="000090"/>
                </a:solidFill>
                <a:latin typeface="Calibri" charset="0"/>
              </a:rPr>
              <a:t>} </a:t>
            </a:r>
            <a:r>
              <a:rPr lang="de-DE" sz="1700" dirty="0" err="1" smtClean="0">
                <a:solidFill>
                  <a:srgbClr val="000090"/>
                </a:solidFill>
                <a:latin typeface="Calibri" charset="0"/>
              </a:rPr>
              <a:t>one</a:t>
            </a:r>
            <a:r>
              <a:rPr lang="de-DE" sz="1700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700" dirty="0" err="1">
                <a:solidFill>
                  <a:srgbClr val="000090"/>
                </a:solidFill>
                <a:latin typeface="Calibri" charset="0"/>
              </a:rPr>
              <a:t>can</a:t>
            </a:r>
            <a:r>
              <a:rPr lang="de-DE" sz="1700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700" dirty="0" err="1">
                <a:solidFill>
                  <a:srgbClr val="000090"/>
                </a:solidFill>
                <a:latin typeface="Calibri" charset="0"/>
              </a:rPr>
              <a:t>infer</a:t>
            </a:r>
            <a:r>
              <a:rPr lang="de-DE" sz="1700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700" dirty="0" err="1">
                <a:solidFill>
                  <a:srgbClr val="000090"/>
                </a:solidFill>
                <a:latin typeface="Calibri" charset="0"/>
              </a:rPr>
              <a:t>the</a:t>
            </a:r>
            <a:r>
              <a:rPr lang="de-DE" sz="1700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700" dirty="0" err="1" smtClean="0">
                <a:solidFill>
                  <a:srgbClr val="000090"/>
                </a:solidFill>
                <a:latin typeface="Calibri" charset="0"/>
              </a:rPr>
              <a:t>flow</a:t>
            </a:r>
            <a:r>
              <a:rPr lang="de-DE" sz="1700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700" dirty="0" err="1" smtClean="0">
                <a:solidFill>
                  <a:srgbClr val="000090"/>
                </a:solidFill>
                <a:latin typeface="Calibri" charset="0"/>
              </a:rPr>
              <a:t>coefficients</a:t>
            </a:r>
            <a:r>
              <a:rPr lang="de-DE" sz="1700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700" dirty="0" err="1">
                <a:solidFill>
                  <a:srgbClr val="000090"/>
                </a:solidFill>
                <a:latin typeface="Calibri" charset="0"/>
              </a:rPr>
              <a:t>u</a:t>
            </a:r>
            <a:r>
              <a:rPr lang="de-DE" sz="1700" baseline="-25000" dirty="0" err="1">
                <a:solidFill>
                  <a:srgbClr val="000090"/>
                </a:solidFill>
                <a:latin typeface="Calibri" charset="0"/>
              </a:rPr>
              <a:t>s</a:t>
            </a:r>
            <a:r>
              <a:rPr lang="de-DE" sz="1700" dirty="0" err="1">
                <a:solidFill>
                  <a:srgbClr val="000090"/>
                </a:solidFill>
                <a:latin typeface="Calibri" charset="0"/>
              </a:rPr>
              <a:t>(r</a:t>
            </a:r>
            <a:r>
              <a:rPr lang="de-DE" sz="1700" dirty="0" smtClean="0">
                <a:solidFill>
                  <a:srgbClr val="000090"/>
                </a:solidFill>
                <a:latin typeface="Calibri" charset="0"/>
              </a:rPr>
              <a:t>) &amp; </a:t>
            </a:r>
            <a:r>
              <a:rPr lang="de-DE" sz="1700" dirty="0" err="1" smtClean="0">
                <a:solidFill>
                  <a:srgbClr val="000090"/>
                </a:solidFill>
                <a:latin typeface="Calibri" charset="0"/>
              </a:rPr>
              <a:t>v</a:t>
            </a:r>
            <a:r>
              <a:rPr lang="de-DE" sz="1700" baseline="-25000" dirty="0" err="1" smtClean="0">
                <a:solidFill>
                  <a:srgbClr val="000090"/>
                </a:solidFill>
                <a:latin typeface="Calibri" charset="0"/>
              </a:rPr>
              <a:t>s</a:t>
            </a:r>
            <a:r>
              <a:rPr lang="de-DE" sz="1700" dirty="0" err="1" smtClean="0">
                <a:solidFill>
                  <a:srgbClr val="000090"/>
                </a:solidFill>
                <a:latin typeface="Calibri" charset="0"/>
              </a:rPr>
              <a:t>(r</a:t>
            </a:r>
            <a:r>
              <a:rPr lang="de-DE" sz="1700" dirty="0" smtClean="0">
                <a:solidFill>
                  <a:srgbClr val="000090"/>
                </a:solidFill>
                <a:latin typeface="Calibri" charset="0"/>
              </a:rPr>
              <a:t>)!</a:t>
            </a:r>
            <a:endParaRPr lang="de-DE" sz="1700" dirty="0">
              <a:solidFill>
                <a:srgbClr val="000090"/>
              </a:solidFill>
              <a:latin typeface="Calibri" charset="0"/>
            </a:endParaRPr>
          </a:p>
        </p:txBody>
      </p:sp>
      <p:sp>
        <p:nvSpPr>
          <p:cNvPr id="7" name="Titel 13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sz="2000" dirty="0">
                <a:solidFill>
                  <a:srgbClr val="FFFFFF"/>
                </a:solidFill>
                <a:latin typeface="Calibri" charset="0"/>
              </a:rPr>
              <a:t>      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de-DE" sz="2000" dirty="0" err="1" smtClean="0">
                <a:solidFill>
                  <a:srgbClr val="FFFFFF"/>
                </a:solidFill>
                <a:latin typeface="Calibri" charset="0"/>
              </a:rPr>
              <a:t>Perturbation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de-DE" sz="2000" dirty="0">
                <a:solidFill>
                  <a:srgbClr val="FFFFFF"/>
                </a:solidFill>
                <a:latin typeface="Calibri" charset="0"/>
              </a:rPr>
              <a:t>&amp; </a:t>
            </a:r>
            <a:r>
              <a:rPr lang="de-DE" sz="2000" dirty="0" err="1">
                <a:solidFill>
                  <a:srgbClr val="FFFFFF"/>
                </a:solidFill>
                <a:latin typeface="Calibri" charset="0"/>
              </a:rPr>
              <a:t>coupling</a:t>
            </a:r>
            <a:r>
              <a:rPr lang="de-DE" sz="2000" dirty="0">
                <a:solidFill>
                  <a:srgbClr val="FFFFFF"/>
                </a:solidFill>
                <a:latin typeface="Calibri" charset="0"/>
              </a:rPr>
              <a:t> of </a:t>
            </a:r>
            <a:r>
              <a:rPr lang="de-DE" sz="2000" dirty="0" err="1">
                <a:solidFill>
                  <a:srgbClr val="FFFFFF"/>
                </a:solidFill>
                <a:latin typeface="Calibri" charset="0"/>
              </a:rPr>
              <a:t>p-</a:t>
            </a:r>
            <a:r>
              <a:rPr lang="de-DE" sz="2000" dirty="0" err="1" smtClean="0">
                <a:solidFill>
                  <a:srgbClr val="FFFFFF"/>
                </a:solidFill>
                <a:latin typeface="Calibri" charset="0"/>
              </a:rPr>
              <a:t>modes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de-DE" sz="2000" dirty="0" err="1" smtClean="0">
                <a:solidFill>
                  <a:srgbClr val="FFFFFF"/>
                </a:solidFill>
                <a:latin typeface="Calibri" charset="0"/>
              </a:rPr>
              <a:t>due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to meridional </a:t>
            </a:r>
            <a:r>
              <a:rPr lang="de-DE" sz="2000" dirty="0" err="1" smtClean="0">
                <a:solidFill>
                  <a:srgbClr val="FFFFFF"/>
                </a:solidFill>
                <a:latin typeface="Calibri" charset="0"/>
              </a:rPr>
              <a:t>flow</a:t>
            </a:r>
            <a:endParaRPr lang="de-DE" sz="2000" dirty="0">
              <a:solidFill>
                <a:srgbClr val="FFFFFF"/>
              </a:solidFill>
              <a:latin typeface="Calibri" charset="0"/>
            </a:endParaRPr>
          </a:p>
        </p:txBody>
      </p:sp>
      <p:grpSp>
        <p:nvGrpSpPr>
          <p:cNvPr id="2" name="Gruppierung 13"/>
          <p:cNvGrpSpPr>
            <a:grpSpLocks/>
          </p:cNvGrpSpPr>
          <p:nvPr/>
        </p:nvGrpSpPr>
        <p:grpSpPr bwMode="auto">
          <a:xfrm>
            <a:off x="228600" y="1385887"/>
            <a:ext cx="4667250" cy="993775"/>
            <a:chOff x="2120899" y="5181600"/>
            <a:chExt cx="4666958" cy="993579"/>
          </a:xfrm>
        </p:grpSpPr>
        <p:pic>
          <p:nvPicPr>
            <p:cNvPr id="19471" name="Bild 14" descr="Bildschirmfoto 2012-05-09 um 15.54.30.png"/>
            <p:cNvPicPr>
              <a:picLocks noChangeAspect="1"/>
            </p:cNvPicPr>
            <p:nvPr/>
          </p:nvPicPr>
          <p:blipFill>
            <a:blip r:embed="rId3"/>
            <a:srcRect r="2525"/>
            <a:stretch>
              <a:fillRect/>
            </a:stretch>
          </p:blipFill>
          <p:spPr bwMode="auto">
            <a:xfrm>
              <a:off x="2120899" y="5181600"/>
              <a:ext cx="4666958" cy="633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Geschweifte Klammer links 9"/>
            <p:cNvSpPr/>
            <p:nvPr/>
          </p:nvSpPr>
          <p:spPr>
            <a:xfrm rot="16200000">
              <a:off x="4075005" y="5141838"/>
              <a:ext cx="228555" cy="1222299"/>
            </a:xfrm>
            <a:prstGeom prst="leftBrac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" name="Geschweifte Klammer links 10"/>
            <p:cNvSpPr/>
            <p:nvPr/>
          </p:nvSpPr>
          <p:spPr>
            <a:xfrm rot="16200000">
              <a:off x="5794160" y="5013259"/>
              <a:ext cx="228555" cy="1479457"/>
            </a:xfrm>
            <a:prstGeom prst="leftBrac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9474" name="Textfeld 11"/>
            <p:cNvSpPr txBox="1">
              <a:spLocks noChangeArrowheads="1"/>
            </p:cNvSpPr>
            <p:nvPr/>
          </p:nvSpPr>
          <p:spPr bwMode="auto">
            <a:xfrm>
              <a:off x="3348813" y="5864423"/>
              <a:ext cx="160418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de-DE" sz="1400">
                  <a:latin typeface="Calibri" charset="0"/>
                </a:rPr>
                <a:t>radial component</a:t>
              </a:r>
            </a:p>
          </p:txBody>
        </p:sp>
        <p:sp>
          <p:nvSpPr>
            <p:cNvPr id="19475" name="Textfeld 12"/>
            <p:cNvSpPr txBox="1">
              <a:spLocks noChangeArrowheads="1"/>
            </p:cNvSpPr>
            <p:nvPr/>
          </p:nvSpPr>
          <p:spPr bwMode="auto">
            <a:xfrm>
              <a:off x="4876800" y="5867402"/>
              <a:ext cx="1905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de-DE" sz="1400">
                  <a:latin typeface="Calibri" charset="0"/>
                </a:rPr>
                <a:t>horizontal component</a:t>
              </a:r>
            </a:p>
          </p:txBody>
        </p:sp>
      </p:grpSp>
      <p:pic>
        <p:nvPicPr>
          <p:cNvPr id="19461" name="Bild 20" descr="Bildschirmfoto 2012-05-16 um 15.14.22.png"/>
          <p:cNvPicPr>
            <a:picLocks noChangeAspect="1"/>
          </p:cNvPicPr>
          <p:nvPr/>
        </p:nvPicPr>
        <p:blipFill>
          <a:blip r:embed="rId4"/>
          <a:srcRect r="5943" b="10410"/>
          <a:stretch>
            <a:fillRect/>
          </a:stretch>
        </p:blipFill>
        <p:spPr bwMode="auto">
          <a:xfrm>
            <a:off x="2349500" y="2590800"/>
            <a:ext cx="2546350" cy="414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" name="Gruppierung 23"/>
          <p:cNvGrpSpPr>
            <a:grpSpLocks/>
          </p:cNvGrpSpPr>
          <p:nvPr/>
        </p:nvGrpSpPr>
        <p:grpSpPr bwMode="auto">
          <a:xfrm>
            <a:off x="5105400" y="990600"/>
            <a:ext cx="3983038" cy="2605087"/>
            <a:chOff x="539748" y="1447800"/>
            <a:chExt cx="3670301" cy="2466403"/>
          </a:xfrm>
        </p:grpSpPr>
        <p:sp>
          <p:nvSpPr>
            <p:cNvPr id="19467" name="Text Box 7"/>
            <p:cNvSpPr txBox="1">
              <a:spLocks noChangeArrowheads="1"/>
            </p:cNvSpPr>
            <p:nvPr/>
          </p:nvSpPr>
          <p:spPr bwMode="auto">
            <a:xfrm>
              <a:off x="586828" y="3667982"/>
              <a:ext cx="212961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>
                  <a:latin typeface="Calibri" charset="0"/>
                </a:rPr>
                <a:t>( Figure source: D. Hathaway, NASA)</a:t>
              </a:r>
            </a:p>
          </p:txBody>
        </p:sp>
        <p:grpSp>
          <p:nvGrpSpPr>
            <p:cNvPr id="4" name="Gruppierung 22"/>
            <p:cNvGrpSpPr>
              <a:grpSpLocks/>
            </p:cNvGrpSpPr>
            <p:nvPr/>
          </p:nvGrpSpPr>
          <p:grpSpPr bwMode="auto">
            <a:xfrm>
              <a:off x="539748" y="1447800"/>
              <a:ext cx="3670301" cy="2220182"/>
              <a:chOff x="387349" y="1495997"/>
              <a:chExt cx="3670301" cy="2220182"/>
            </a:xfrm>
          </p:grpSpPr>
          <p:pic>
            <p:nvPicPr>
              <p:cNvPr id="19469" name="Bild 15" descr="Bildschirmfoto 2012-05-09 um 11.28.09.png"/>
              <p:cNvPicPr>
                <a:picLocks noChangeAspect="1"/>
              </p:cNvPicPr>
              <p:nvPr/>
            </p:nvPicPr>
            <p:blipFill>
              <a:blip r:embed="rId5"/>
              <a:srcRect l="10675" r="9386" b="14195"/>
              <a:stretch>
                <a:fillRect/>
              </a:stretch>
            </p:blipFill>
            <p:spPr bwMode="auto">
              <a:xfrm>
                <a:off x="387349" y="1495997"/>
                <a:ext cx="3670301" cy="2220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70" name="Textfeld 19"/>
              <p:cNvSpPr txBox="1">
                <a:spLocks noChangeArrowheads="1"/>
              </p:cNvSpPr>
              <p:nvPr/>
            </p:nvSpPr>
            <p:spPr bwMode="auto">
              <a:xfrm>
                <a:off x="615755" y="2447309"/>
                <a:ext cx="3352800" cy="2622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200">
                    <a:latin typeface="Calibri" charset="0"/>
                  </a:rPr>
                  <a:t> s=1		  s=2     		    s=3		     s=4 </a:t>
                </a:r>
              </a:p>
            </p:txBody>
          </p:sp>
        </p:grpSp>
      </p:grpSp>
      <p:pic>
        <p:nvPicPr>
          <p:cNvPr id="19463" name="Bild 23" descr="Bildschirmfoto 2014-01-20 um 17.32.50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5450" y="4876800"/>
            <a:ext cx="2982913" cy="704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4" name="Bild 24" descr="Bildschirmfoto 2014-01-20 um 17.41.12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50" y="4114800"/>
            <a:ext cx="40687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feld 18"/>
          <p:cNvSpPr txBox="1">
            <a:spLocks noChangeArrowheads="1"/>
          </p:cNvSpPr>
          <p:nvPr/>
        </p:nvSpPr>
        <p:spPr bwMode="auto">
          <a:xfrm>
            <a:off x="5353050" y="5194300"/>
            <a:ext cx="178593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300">
                <a:latin typeface="Calibri" charset="0"/>
              </a:rPr>
              <a:t>(Schad et al., ApJ, 2011)</a:t>
            </a:r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30F48-189E-4943-B06D-A957EEBDE66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457200" y="914400"/>
            <a:ext cx="8458200" cy="549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700" dirty="0">
                <a:latin typeface="Calibri" charset="0"/>
              </a:rPr>
              <a:t>SHT of </a:t>
            </a:r>
            <a:r>
              <a:rPr lang="de-DE" sz="1700" dirty="0" err="1">
                <a:latin typeface="Calibri" charset="0"/>
              </a:rPr>
              <a:t>full-disk</a:t>
            </a:r>
            <a:r>
              <a:rPr lang="de-DE" sz="1700" dirty="0">
                <a:latin typeface="Calibri" charset="0"/>
              </a:rPr>
              <a:t> Dopplergrams: </a:t>
            </a:r>
          </a:p>
          <a:p>
            <a:pPr>
              <a:spcBef>
                <a:spcPct val="50000"/>
              </a:spcBef>
            </a:pPr>
            <a:endParaRPr lang="de-DE" dirty="0"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800" dirty="0" smtClean="0">
              <a:latin typeface="Calibri" charset="0"/>
            </a:endParaRPr>
          </a:p>
          <a:p>
            <a:pPr>
              <a:spcBef>
                <a:spcPct val="50000"/>
              </a:spcBef>
            </a:pPr>
            <a:r>
              <a:rPr lang="de-DE" sz="1700" dirty="0" err="1" smtClean="0">
                <a:latin typeface="Calibri" charset="0"/>
              </a:rPr>
              <a:t>L</a:t>
            </a:r>
            <a:r>
              <a:rPr lang="de-DE" sz="1700" baseline="-25000" dirty="0" err="1" smtClean="0">
                <a:latin typeface="Calibri" charset="0"/>
              </a:rPr>
              <a:t>k‘k</a:t>
            </a:r>
            <a:r>
              <a:rPr lang="de-DE" sz="1700" baseline="-25000" dirty="0">
                <a:latin typeface="Calibri" charset="0"/>
              </a:rPr>
              <a:t>‘‘   </a:t>
            </a:r>
            <a:r>
              <a:rPr lang="de-DE" sz="1700" dirty="0">
                <a:latin typeface="Calibri" charset="0"/>
              </a:rPr>
              <a:t>- </a:t>
            </a:r>
            <a:r>
              <a:rPr lang="de-DE" sz="1700" dirty="0" err="1">
                <a:latin typeface="Calibri" charset="0"/>
              </a:rPr>
              <a:t>leakage</a:t>
            </a:r>
            <a:r>
              <a:rPr lang="de-DE" sz="1700" dirty="0">
                <a:latin typeface="Calibri" charset="0"/>
              </a:rPr>
              <a:t> </a:t>
            </a:r>
            <a:r>
              <a:rPr lang="de-DE" sz="1700" dirty="0" err="1">
                <a:latin typeface="Calibri" charset="0"/>
              </a:rPr>
              <a:t>matrix</a:t>
            </a:r>
            <a:r>
              <a:rPr lang="de-DE" sz="1700" dirty="0">
                <a:latin typeface="Calibri" charset="0"/>
              </a:rPr>
              <a:t> </a:t>
            </a:r>
            <a:r>
              <a:rPr lang="de-DE" sz="1700" dirty="0" err="1">
                <a:latin typeface="Calibri" charset="0"/>
              </a:rPr>
              <a:t>elements</a:t>
            </a:r>
            <a:r>
              <a:rPr lang="de-DE" sz="1700" dirty="0">
                <a:latin typeface="Calibri" charset="0"/>
              </a:rPr>
              <a:t> (</a:t>
            </a:r>
            <a:r>
              <a:rPr lang="de-DE" sz="1700" dirty="0" err="1">
                <a:latin typeface="Calibri" charset="0"/>
              </a:rPr>
              <a:t>imperfect</a:t>
            </a:r>
            <a:r>
              <a:rPr lang="de-DE" sz="1700" dirty="0">
                <a:latin typeface="Calibri" charset="0"/>
              </a:rPr>
              <a:t> </a:t>
            </a:r>
            <a:r>
              <a:rPr lang="de-DE" sz="1700" dirty="0" err="1">
                <a:latin typeface="Calibri" charset="0"/>
              </a:rPr>
              <a:t>orthogonality</a:t>
            </a:r>
            <a:r>
              <a:rPr lang="de-DE" sz="1700" dirty="0">
                <a:latin typeface="Calibri" charset="0"/>
              </a:rPr>
              <a:t>: </a:t>
            </a:r>
            <a:r>
              <a:rPr lang="de-DE" sz="1700" dirty="0" err="1">
                <a:latin typeface="Calibri" charset="0"/>
              </a:rPr>
              <a:t>line</a:t>
            </a:r>
            <a:r>
              <a:rPr lang="de-DE" sz="1700" dirty="0">
                <a:latin typeface="Calibri" charset="0"/>
              </a:rPr>
              <a:t> of </a:t>
            </a:r>
            <a:r>
              <a:rPr lang="de-DE" sz="1700" dirty="0" err="1">
                <a:latin typeface="Calibri" charset="0"/>
              </a:rPr>
              <a:t>sight</a:t>
            </a:r>
            <a:r>
              <a:rPr lang="de-DE" sz="1700" dirty="0">
                <a:latin typeface="Calibri" charset="0"/>
              </a:rPr>
              <a:t> </a:t>
            </a:r>
            <a:r>
              <a:rPr lang="de-DE" sz="1700" dirty="0" err="1">
                <a:latin typeface="Calibri" charset="0"/>
              </a:rPr>
              <a:t>projection</a:t>
            </a:r>
            <a:r>
              <a:rPr lang="de-DE" sz="1700" dirty="0">
                <a:latin typeface="Calibri" charset="0"/>
              </a:rPr>
              <a:t>, solar </a:t>
            </a:r>
            <a:r>
              <a:rPr lang="de-DE" sz="1700" dirty="0" err="1">
                <a:latin typeface="Calibri" charset="0"/>
              </a:rPr>
              <a:t>disk</a:t>
            </a:r>
            <a:r>
              <a:rPr lang="de-DE" sz="1700" dirty="0">
                <a:latin typeface="Calibri" charset="0"/>
              </a:rPr>
              <a:t>, etc.)</a:t>
            </a:r>
          </a:p>
          <a:p>
            <a:pPr>
              <a:spcBef>
                <a:spcPct val="50000"/>
              </a:spcBef>
            </a:pPr>
            <a:endParaRPr lang="de-DE" sz="100" dirty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r>
              <a:rPr lang="de-DE" sz="100" dirty="0" smtClean="0">
                <a:solidFill>
                  <a:srgbClr val="000090"/>
                </a:solidFill>
                <a:latin typeface="Calibri" charset="0"/>
              </a:rPr>
              <a:t>M</a:t>
            </a: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r>
              <a:rPr lang="de-DE" sz="1700" dirty="0" err="1" smtClean="0">
                <a:solidFill>
                  <a:srgbClr val="000090"/>
                </a:solidFill>
                <a:latin typeface="Calibri" charset="0"/>
              </a:rPr>
              <a:t>Measure</a:t>
            </a:r>
            <a:r>
              <a:rPr lang="de-DE" sz="1700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700" dirty="0" err="1" smtClean="0">
                <a:solidFill>
                  <a:srgbClr val="000090"/>
                </a:solidFill>
                <a:latin typeface="Calibri" charset="0"/>
              </a:rPr>
              <a:t>for</a:t>
            </a:r>
            <a:r>
              <a:rPr lang="de-DE" sz="1700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700" dirty="0" err="1" smtClean="0">
                <a:solidFill>
                  <a:srgbClr val="000090"/>
                </a:solidFill>
                <a:latin typeface="Calibri" charset="0"/>
              </a:rPr>
              <a:t>cross-talk</a:t>
            </a:r>
            <a:r>
              <a:rPr lang="de-DE" sz="1700" dirty="0" smtClean="0">
                <a:solidFill>
                  <a:srgbClr val="000090"/>
                </a:solidFill>
                <a:latin typeface="Calibri" charset="0"/>
              </a:rPr>
              <a:t> in SHT </a:t>
            </a:r>
            <a:r>
              <a:rPr lang="de-DE" sz="1700" dirty="0" err="1" smtClean="0">
                <a:solidFill>
                  <a:srgbClr val="000090"/>
                </a:solidFill>
                <a:latin typeface="Calibri" charset="0"/>
              </a:rPr>
              <a:t>data</a:t>
            </a:r>
            <a:r>
              <a:rPr lang="de-DE" sz="1700" dirty="0" smtClean="0">
                <a:solidFill>
                  <a:srgbClr val="000090"/>
                </a:solidFill>
                <a:latin typeface="Calibri" charset="0"/>
              </a:rPr>
              <a:t>: (</a:t>
            </a:r>
            <a:r>
              <a:rPr lang="de-DE" sz="1700" dirty="0" err="1">
                <a:solidFill>
                  <a:srgbClr val="000090"/>
                </a:solidFill>
                <a:latin typeface="Calibri" charset="0"/>
              </a:rPr>
              <a:t>Fourier</a:t>
            </a:r>
            <a:r>
              <a:rPr lang="de-DE" sz="1700" dirty="0">
                <a:solidFill>
                  <a:srgbClr val="000090"/>
                </a:solidFill>
                <a:latin typeface="Calibri" charset="0"/>
              </a:rPr>
              <a:t>) </a:t>
            </a:r>
            <a:r>
              <a:rPr lang="de-DE" sz="1700" dirty="0" err="1">
                <a:solidFill>
                  <a:srgbClr val="000090"/>
                </a:solidFill>
                <a:latin typeface="Calibri" charset="0"/>
              </a:rPr>
              <a:t>amplitude</a:t>
            </a:r>
            <a:r>
              <a:rPr lang="de-DE" sz="1700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700" dirty="0" err="1">
                <a:solidFill>
                  <a:srgbClr val="000090"/>
                </a:solidFill>
                <a:latin typeface="Calibri" charset="0"/>
              </a:rPr>
              <a:t>ratio</a:t>
            </a:r>
            <a:r>
              <a:rPr lang="de-DE" sz="1700" dirty="0">
                <a:solidFill>
                  <a:srgbClr val="000090"/>
                </a:solidFill>
                <a:latin typeface="Calibri" charset="0"/>
              </a:rPr>
              <a:t>: </a:t>
            </a:r>
            <a:r>
              <a:rPr lang="de-DE" sz="1700" dirty="0" err="1">
                <a:solidFill>
                  <a:srgbClr val="000090"/>
                </a:solidFill>
                <a:latin typeface="Calibri" charset="0"/>
              </a:rPr>
              <a:t>between</a:t>
            </a:r>
            <a:r>
              <a:rPr lang="de-DE" sz="1700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700" dirty="0" err="1">
                <a:solidFill>
                  <a:srgbClr val="000090"/>
                </a:solidFill>
                <a:latin typeface="Calibri" charset="0"/>
              </a:rPr>
              <a:t>reference</a:t>
            </a:r>
            <a:r>
              <a:rPr lang="de-DE" sz="1700" dirty="0">
                <a:solidFill>
                  <a:srgbClr val="000090"/>
                </a:solidFill>
                <a:latin typeface="Calibri" charset="0"/>
              </a:rPr>
              <a:t> mode </a:t>
            </a:r>
            <a:r>
              <a:rPr lang="de-DE" sz="1700" dirty="0" err="1">
                <a:solidFill>
                  <a:srgbClr val="000090"/>
                </a:solidFill>
                <a:latin typeface="Calibri" charset="0"/>
              </a:rPr>
              <a:t>k=(n,l,m</a:t>
            </a:r>
            <a:r>
              <a:rPr lang="de-DE" sz="1700" dirty="0">
                <a:solidFill>
                  <a:srgbClr val="000090"/>
                </a:solidFill>
                <a:latin typeface="Calibri" charset="0"/>
              </a:rPr>
              <a:t>) and </a:t>
            </a:r>
            <a:r>
              <a:rPr lang="de-DE" sz="1700" dirty="0" err="1">
                <a:solidFill>
                  <a:srgbClr val="000090"/>
                </a:solidFill>
                <a:latin typeface="Calibri" charset="0"/>
              </a:rPr>
              <a:t>coupling</a:t>
            </a:r>
            <a:r>
              <a:rPr lang="de-DE" sz="1700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700" dirty="0" err="1">
                <a:solidFill>
                  <a:srgbClr val="000090"/>
                </a:solidFill>
                <a:latin typeface="Calibri" charset="0"/>
              </a:rPr>
              <a:t>modes</a:t>
            </a:r>
            <a:r>
              <a:rPr lang="de-DE" sz="1700" dirty="0">
                <a:solidFill>
                  <a:srgbClr val="000090"/>
                </a:solidFill>
                <a:latin typeface="Calibri" charset="0"/>
              </a:rPr>
              <a:t> k‘ </a:t>
            </a:r>
          </a:p>
          <a:p>
            <a:pPr>
              <a:spcBef>
                <a:spcPct val="50000"/>
              </a:spcBef>
            </a:pPr>
            <a:endParaRPr lang="de-DE" dirty="0"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dirty="0"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8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dirty="0" smtClean="0"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dirty="0"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dirty="0"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dirty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dirty="0">
              <a:latin typeface="Calibri" charset="0"/>
            </a:endParaRPr>
          </a:p>
        </p:txBody>
      </p:sp>
      <p:sp>
        <p:nvSpPr>
          <p:cNvPr id="7" name="Titel 13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sz="2000" dirty="0">
                <a:solidFill>
                  <a:srgbClr val="FFFFFF"/>
                </a:solidFill>
                <a:latin typeface="Calibri" charset="0"/>
              </a:rPr>
              <a:t>      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de-DE" sz="2000" dirty="0" err="1" smtClean="0">
                <a:solidFill>
                  <a:srgbClr val="FFFFFF"/>
                </a:solidFill>
                <a:latin typeface="Calibri" charset="0"/>
              </a:rPr>
              <a:t>Effect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de-DE" sz="2000" dirty="0">
                <a:solidFill>
                  <a:srgbClr val="FFFFFF"/>
                </a:solidFill>
                <a:latin typeface="Calibri" charset="0"/>
              </a:rPr>
              <a:t>of mode </a:t>
            </a:r>
            <a:r>
              <a:rPr lang="de-DE" sz="2000" dirty="0" err="1">
                <a:solidFill>
                  <a:srgbClr val="FFFFFF"/>
                </a:solidFill>
                <a:latin typeface="Calibri" charset="0"/>
              </a:rPr>
              <a:t>coupling</a:t>
            </a:r>
            <a:r>
              <a:rPr lang="de-DE" sz="2000" dirty="0">
                <a:solidFill>
                  <a:srgbClr val="FFFFFF"/>
                </a:solidFill>
                <a:latin typeface="Calibri" charset="0"/>
              </a:rPr>
              <a:t> on global </a:t>
            </a:r>
            <a:r>
              <a:rPr lang="de-DE" sz="2000" dirty="0" err="1">
                <a:solidFill>
                  <a:srgbClr val="FFFFFF"/>
                </a:solidFill>
                <a:latin typeface="Calibri" charset="0"/>
              </a:rPr>
              <a:t>oscillation</a:t>
            </a:r>
            <a:r>
              <a:rPr lang="de-DE" sz="20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de-DE" sz="2000" dirty="0" err="1">
                <a:solidFill>
                  <a:srgbClr val="FFFFFF"/>
                </a:solidFill>
                <a:latin typeface="Calibri" charset="0"/>
              </a:rPr>
              <a:t>data</a:t>
            </a:r>
            <a:endParaRPr lang="de-DE" sz="2000" dirty="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21508" name="Bild 31" descr="Bildschirmfoto 2012-05-19 um 17.03.4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4808538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feld 17"/>
          <p:cNvSpPr txBox="1">
            <a:spLocks noChangeArrowheads="1"/>
          </p:cNvSpPr>
          <p:nvPr/>
        </p:nvSpPr>
        <p:spPr bwMode="auto">
          <a:xfrm>
            <a:off x="585787" y="6254230"/>
            <a:ext cx="19161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400" dirty="0">
                <a:latin typeface="Calibri" charset="0"/>
              </a:rPr>
              <a:t>(Schad et al., </a:t>
            </a:r>
            <a:r>
              <a:rPr lang="de-DE" sz="1400" dirty="0" err="1">
                <a:latin typeface="Calibri" charset="0"/>
              </a:rPr>
              <a:t>ApJ</a:t>
            </a:r>
            <a:r>
              <a:rPr lang="de-DE" sz="1400" dirty="0">
                <a:latin typeface="Calibri" charset="0"/>
              </a:rPr>
              <a:t>, 2011)</a:t>
            </a:r>
          </a:p>
        </p:txBody>
      </p:sp>
      <p:pic>
        <p:nvPicPr>
          <p:cNvPr id="21510" name="Bild 29" descr="Bildschirmfoto 2014-01-20 um 18.42.3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" y="5367337"/>
            <a:ext cx="4976813" cy="728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11" name="Bild 30" descr="Bildschirmfoto 2014-01-20 um 18.54.00.png"/>
          <p:cNvPicPr>
            <a:picLocks noChangeAspect="1"/>
          </p:cNvPicPr>
          <p:nvPr/>
        </p:nvPicPr>
        <p:blipFill>
          <a:blip r:embed="rId5"/>
          <a:srcRect t="15952"/>
          <a:stretch>
            <a:fillRect/>
          </a:stretch>
        </p:blipFill>
        <p:spPr bwMode="auto">
          <a:xfrm>
            <a:off x="5029200" y="1371600"/>
            <a:ext cx="29591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Bild 20" descr="fig_spectrum_mdi_l90_l92_vortrag.ep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2438400"/>
            <a:ext cx="5170488" cy="207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98874-2566-D146-B243-F9149F24F68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10" name="Bild 24" descr="Bildschirmfoto 2014-07-07 um 14.23.52.png"/>
          <p:cNvPicPr>
            <a:picLocks noChangeAspect="1"/>
          </p:cNvPicPr>
          <p:nvPr/>
        </p:nvPicPr>
        <p:blipFill>
          <a:blip r:embed="rId7"/>
          <a:srcRect l="44243"/>
          <a:stretch>
            <a:fillRect/>
          </a:stretch>
        </p:blipFill>
        <p:spPr bwMode="auto">
          <a:xfrm>
            <a:off x="7162800" y="5335587"/>
            <a:ext cx="18796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 25" descr="Bildschirmfoto 2014-07-07 um 14.24.22.png"/>
          <p:cNvPicPr>
            <a:picLocks noChangeAspect="1"/>
          </p:cNvPicPr>
          <p:nvPr/>
        </p:nvPicPr>
        <p:blipFill>
          <a:blip r:embed="rId8"/>
          <a:srcRect l="54775"/>
          <a:stretch>
            <a:fillRect/>
          </a:stretch>
        </p:blipFill>
        <p:spPr bwMode="auto">
          <a:xfrm>
            <a:off x="5638800" y="5532438"/>
            <a:ext cx="15636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7"/>
          <p:cNvSpPr txBox="1">
            <a:spLocks noChangeArrowheads="1"/>
          </p:cNvSpPr>
          <p:nvPr/>
        </p:nvSpPr>
        <p:spPr bwMode="auto">
          <a:xfrm>
            <a:off x="5722144" y="6202362"/>
            <a:ext cx="1995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400" dirty="0">
                <a:latin typeface="Calibri" charset="0"/>
              </a:rPr>
              <a:t>(Schad et al., </a:t>
            </a:r>
            <a:r>
              <a:rPr lang="de-DE" sz="1400" dirty="0" err="1">
                <a:latin typeface="Calibri" charset="0"/>
              </a:rPr>
              <a:t>ApJL</a:t>
            </a:r>
            <a:r>
              <a:rPr lang="de-DE" sz="1400" dirty="0">
                <a:latin typeface="Calibri" charset="0"/>
              </a:rPr>
              <a:t>, 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7"/>
          <p:cNvSpPr>
            <a:spLocks noChangeArrowheads="1"/>
          </p:cNvSpPr>
          <p:nvPr/>
        </p:nvSpPr>
        <p:spPr bwMode="auto">
          <a:xfrm>
            <a:off x="914400" y="945460"/>
            <a:ext cx="4752943" cy="527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de-DE" sz="17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&gt; MDI </a:t>
            </a:r>
            <a:r>
              <a:rPr lang="de-DE" sz="17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data</a:t>
            </a:r>
            <a:r>
              <a:rPr lang="de-DE" sz="17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2004-</a:t>
            </a:r>
            <a:r>
              <a:rPr lang="de-DE" sz="17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2010, </a:t>
            </a:r>
            <a:r>
              <a:rPr lang="de-DE" sz="1700" dirty="0" smtClean="0">
                <a:solidFill>
                  <a:srgbClr val="000090"/>
                </a:solidFill>
                <a:latin typeface="Calibri" charset="0"/>
              </a:rPr>
              <a:t>1 ≤ l ≤ 200</a:t>
            </a:r>
            <a:r>
              <a:rPr lang="de-DE" sz="17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,  </a:t>
            </a:r>
            <a:r>
              <a:rPr lang="de-DE" sz="17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s=1,...,</a:t>
            </a:r>
            <a:r>
              <a:rPr lang="de-DE" sz="17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8</a:t>
            </a:r>
          </a:p>
          <a:p>
            <a:pPr marL="457200" indent="-457200">
              <a:spcBef>
                <a:spcPct val="50000"/>
              </a:spcBef>
            </a:pPr>
            <a:endParaRPr lang="de-DE" sz="1700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spcBef>
                <a:spcPct val="50000"/>
              </a:spcBef>
            </a:pPr>
            <a:endParaRPr lang="de-DE" sz="1700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spcBef>
                <a:spcPct val="50000"/>
              </a:spcBef>
            </a:pPr>
            <a:endParaRPr lang="de-DE" sz="1700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spcBef>
                <a:spcPct val="50000"/>
              </a:spcBef>
            </a:pPr>
            <a:endParaRPr lang="de-DE" sz="1700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spcBef>
                <a:spcPct val="50000"/>
              </a:spcBef>
            </a:pPr>
            <a:endParaRPr lang="de-DE" sz="1700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spcBef>
                <a:spcPct val="50000"/>
              </a:spcBef>
            </a:pPr>
            <a:endParaRPr lang="de-DE" sz="1700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spcBef>
                <a:spcPct val="50000"/>
              </a:spcBef>
            </a:pPr>
            <a:endParaRPr lang="de-DE" sz="1700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spcBef>
                <a:spcPct val="50000"/>
              </a:spcBef>
            </a:pPr>
            <a:endParaRPr lang="de-DE" sz="1700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spcBef>
                <a:spcPct val="50000"/>
              </a:spcBef>
            </a:pPr>
            <a:endParaRPr lang="de-DE" sz="1700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spcBef>
                <a:spcPct val="50000"/>
              </a:spcBef>
            </a:pPr>
            <a:endParaRPr lang="de-DE" sz="1700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spcBef>
                <a:spcPct val="50000"/>
              </a:spcBef>
            </a:pPr>
            <a:endParaRPr lang="de-DE" sz="100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spcBef>
                <a:spcPct val="50000"/>
              </a:spcBef>
            </a:pPr>
            <a:endParaRPr lang="de-DE" sz="100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spcBef>
                <a:spcPct val="50000"/>
              </a:spcBef>
            </a:pPr>
            <a:endParaRPr lang="de-DE" sz="100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spcBef>
                <a:spcPct val="50000"/>
              </a:spcBef>
            </a:pPr>
            <a:endParaRPr lang="de-DE" sz="100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spcBef>
                <a:spcPct val="50000"/>
              </a:spcBef>
            </a:pPr>
            <a:endParaRPr lang="de-DE" sz="100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spcBef>
                <a:spcPct val="50000"/>
              </a:spcBef>
            </a:pPr>
            <a:endParaRPr lang="de-DE" sz="100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spcBef>
                <a:spcPct val="50000"/>
              </a:spcBef>
            </a:pPr>
            <a:endParaRPr lang="de-DE" sz="100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spcBef>
                <a:spcPct val="50000"/>
              </a:spcBef>
            </a:pPr>
            <a:endParaRPr lang="de-DE" sz="100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spcBef>
                <a:spcPct val="50000"/>
              </a:spcBef>
            </a:pPr>
            <a:endParaRPr lang="de-DE" sz="100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de-DE" sz="17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&gt; </a:t>
            </a:r>
            <a:r>
              <a:rPr lang="de-DE" sz="1700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complex</a:t>
            </a:r>
            <a:r>
              <a:rPr lang="de-DE" sz="17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7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flow</a:t>
            </a:r>
            <a:r>
              <a:rPr lang="de-DE" sz="17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7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pattern</a:t>
            </a:r>
            <a:r>
              <a:rPr lang="de-DE" sz="17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de-DE" sz="17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latitude</a:t>
            </a:r>
            <a:r>
              <a:rPr lang="de-DE" sz="17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&amp; </a:t>
            </a:r>
            <a:r>
              <a:rPr lang="de-DE" sz="1700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depth</a:t>
            </a:r>
            <a:endParaRPr lang="de-DE" sz="1700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de-DE" sz="17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&gt; in </a:t>
            </a:r>
            <a:r>
              <a:rPr lang="de-DE" sz="1700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contrast</a:t>
            </a:r>
            <a:r>
              <a:rPr lang="de-DE" sz="17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to „</a:t>
            </a:r>
            <a:r>
              <a:rPr lang="de-DE" sz="1700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prevalent</a:t>
            </a:r>
            <a:r>
              <a:rPr lang="de-DE" sz="17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“ </a:t>
            </a:r>
            <a:r>
              <a:rPr lang="de-DE" sz="1700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picture</a:t>
            </a:r>
            <a:r>
              <a:rPr lang="de-DE" sz="17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of </a:t>
            </a:r>
            <a:r>
              <a:rPr lang="de-DE" sz="1700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two</a:t>
            </a:r>
            <a:r>
              <a:rPr lang="de-DE" sz="17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700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flow</a:t>
            </a:r>
            <a:r>
              <a:rPr lang="de-DE" sz="17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700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cells</a:t>
            </a:r>
            <a:endParaRPr lang="de-DE" sz="1700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spcBef>
                <a:spcPct val="50000"/>
              </a:spcBef>
            </a:pPr>
            <a:endParaRPr lang="de-DE" sz="17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458" name="Datumsplatzhalter 1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9B003AE-DD2D-3840-9AEA-0BD30EDD917C}" type="datetime1">
              <a:rPr lang="de-DE" smtClean="0"/>
              <a:pPr>
                <a:defRPr/>
              </a:pPr>
              <a:t>04.09.2014</a:t>
            </a:fld>
            <a:endParaRPr lang="de-DE" dirty="0"/>
          </a:p>
        </p:txBody>
      </p:sp>
      <p:sp>
        <p:nvSpPr>
          <p:cNvPr id="1843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F5EE6-D940-1743-BD13-F25BDC576525}" type="slidenum">
              <a:rPr lang="de-DE"/>
              <a:pPr>
                <a:defRPr/>
              </a:pPr>
              <a:t>5</a:t>
            </a:fld>
            <a:endParaRPr lang="de-DE"/>
          </a:p>
        </p:txBody>
      </p:sp>
      <p:sp>
        <p:nvSpPr>
          <p:cNvPr id="7" name="Titel 13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      </a:t>
            </a:r>
            <a:r>
              <a:rPr lang="de-DE" sz="2000" dirty="0" err="1" smtClean="0">
                <a:solidFill>
                  <a:srgbClr val="FFFFFF"/>
                </a:solidFill>
                <a:latin typeface="Calibri" charset="0"/>
              </a:rPr>
              <a:t>Application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to MDI </a:t>
            </a:r>
            <a:r>
              <a:rPr lang="de-DE" sz="2000" dirty="0" err="1" smtClean="0">
                <a:solidFill>
                  <a:srgbClr val="FFFFFF"/>
                </a:solidFill>
                <a:latin typeface="Calibri" charset="0"/>
              </a:rPr>
              <a:t>data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de-DE" sz="2000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de-DE" sz="2000" dirty="0" err="1">
                <a:solidFill>
                  <a:srgbClr val="FFFFFF"/>
                </a:solidFill>
                <a:latin typeface="Calibri" charset="0"/>
              </a:rPr>
              <a:t>superimposed</a:t>
            </a:r>
            <a:r>
              <a:rPr lang="de-DE" sz="20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de-DE" sz="2000" dirty="0" err="1">
                <a:solidFill>
                  <a:srgbClr val="FFFFFF"/>
                </a:solidFill>
                <a:latin typeface="Calibri" charset="0"/>
              </a:rPr>
              <a:t>flow</a:t>
            </a:r>
            <a:r>
              <a:rPr lang="de-DE" sz="20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de-DE" sz="2000" dirty="0" err="1">
                <a:solidFill>
                  <a:srgbClr val="FFFFFF"/>
                </a:solidFill>
                <a:latin typeface="Calibri" charset="0"/>
              </a:rPr>
              <a:t>components</a:t>
            </a:r>
            <a:r>
              <a:rPr lang="de-DE" sz="2000" dirty="0">
                <a:solidFill>
                  <a:srgbClr val="FFFFFF"/>
                </a:solidFill>
                <a:latin typeface="Calibri" charset="0"/>
              </a:rPr>
              <a:t> (s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=2,4,6,8)</a:t>
            </a:r>
            <a:endParaRPr lang="de-DE" sz="2000" dirty="0">
              <a:solidFill>
                <a:srgbClr val="FFFFFF"/>
              </a:solidFill>
              <a:latin typeface="Calibri" charset="0"/>
            </a:endParaRPr>
          </a:p>
        </p:txBody>
      </p:sp>
      <p:grpSp>
        <p:nvGrpSpPr>
          <p:cNvPr id="11" name="Gruppierung 10"/>
          <p:cNvGrpSpPr/>
          <p:nvPr/>
        </p:nvGrpSpPr>
        <p:grpSpPr>
          <a:xfrm>
            <a:off x="990600" y="1447800"/>
            <a:ext cx="7239000" cy="4038599"/>
            <a:chOff x="1143000" y="1"/>
            <a:chExt cx="6248400" cy="3352799"/>
          </a:xfrm>
        </p:grpSpPr>
        <p:pic>
          <p:nvPicPr>
            <p:cNvPr id="12" name="Bild 14" descr="fig_Ueven_Veven_error_contourplot_MDI_paper.eps"/>
            <p:cNvPicPr>
              <a:picLocks noChangeAspect="1"/>
            </p:cNvPicPr>
            <p:nvPr/>
          </p:nvPicPr>
          <p:blipFill>
            <a:blip r:embed="rId3"/>
            <a:srcRect b="50284"/>
            <a:stretch>
              <a:fillRect/>
            </a:stretch>
          </p:blipFill>
          <p:spPr bwMode="auto">
            <a:xfrm>
              <a:off x="1143000" y="37885"/>
              <a:ext cx="5799077" cy="3314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hteck 11"/>
            <p:cNvSpPr>
              <a:spLocks noChangeArrowheads="1"/>
            </p:cNvSpPr>
            <p:nvPr/>
          </p:nvSpPr>
          <p:spPr bwMode="auto">
            <a:xfrm>
              <a:off x="5971309" y="1"/>
              <a:ext cx="1420091" cy="349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sz="1400" dirty="0" err="1">
                  <a:latin typeface="Calibri" charset="0"/>
                </a:rPr>
                <a:t>northward</a:t>
              </a:r>
              <a:endParaRPr lang="de-DE" sz="1400" dirty="0">
                <a:latin typeface="Calibri" charset="0"/>
              </a:endParaRPr>
            </a:p>
          </p:txBody>
        </p:sp>
        <p:sp>
          <p:nvSpPr>
            <p:cNvPr id="14" name="Rechteck 11"/>
            <p:cNvSpPr>
              <a:spLocks noChangeArrowheads="1"/>
            </p:cNvSpPr>
            <p:nvPr/>
          </p:nvSpPr>
          <p:spPr bwMode="auto">
            <a:xfrm>
              <a:off x="5971309" y="2808884"/>
              <a:ext cx="1420091" cy="349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sz="1400" dirty="0" err="1" smtClean="0">
                  <a:latin typeface="Calibri" charset="0"/>
                </a:rPr>
                <a:t>southward</a:t>
              </a:r>
              <a:endParaRPr lang="de-DE" sz="1400" dirty="0">
                <a:latin typeface="Calibri" charset="0"/>
              </a:endParaRPr>
            </a:p>
          </p:txBody>
        </p:sp>
        <p:sp>
          <p:nvSpPr>
            <p:cNvPr id="15" name="Rechteck 11"/>
            <p:cNvSpPr>
              <a:spLocks noChangeArrowheads="1"/>
            </p:cNvSpPr>
            <p:nvPr/>
          </p:nvSpPr>
          <p:spPr bwMode="auto">
            <a:xfrm>
              <a:off x="3131127" y="1"/>
              <a:ext cx="1420091" cy="349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sz="1400" dirty="0" err="1" smtClean="0">
                  <a:latin typeface="Calibri" charset="0"/>
                </a:rPr>
                <a:t>outward</a:t>
              </a:r>
              <a:endParaRPr lang="de-DE" sz="1400" dirty="0">
                <a:latin typeface="Calibri" charset="0"/>
              </a:endParaRPr>
            </a:p>
          </p:txBody>
        </p:sp>
        <p:sp>
          <p:nvSpPr>
            <p:cNvPr id="16" name="Rechteck 11"/>
            <p:cNvSpPr>
              <a:spLocks noChangeArrowheads="1"/>
            </p:cNvSpPr>
            <p:nvPr/>
          </p:nvSpPr>
          <p:spPr bwMode="auto">
            <a:xfrm>
              <a:off x="3131127" y="2808884"/>
              <a:ext cx="1420091" cy="349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sz="1400" dirty="0" err="1" smtClean="0">
                  <a:latin typeface="Calibri" charset="0"/>
                </a:rPr>
                <a:t>inward</a:t>
              </a:r>
              <a:endParaRPr lang="de-DE" sz="1400" dirty="0">
                <a:latin typeface="Calibri" charset="0"/>
              </a:endParaRPr>
            </a:p>
          </p:txBody>
        </p:sp>
      </p:grpSp>
      <p:sp>
        <p:nvSpPr>
          <p:cNvPr id="29707" name="Rechteck 17"/>
          <p:cNvSpPr>
            <a:spLocks noChangeArrowheads="1"/>
          </p:cNvSpPr>
          <p:nvPr/>
        </p:nvSpPr>
        <p:spPr bwMode="auto">
          <a:xfrm>
            <a:off x="6705600" y="5286922"/>
            <a:ext cx="2286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400" dirty="0">
                <a:latin typeface="Calibri" charset="0"/>
              </a:rPr>
              <a:t>(Schad et al., </a:t>
            </a:r>
            <a:r>
              <a:rPr lang="de-DE" sz="1400" dirty="0" err="1">
                <a:latin typeface="Calibri" charset="0"/>
              </a:rPr>
              <a:t>ApJL</a:t>
            </a:r>
            <a:r>
              <a:rPr lang="de-DE" sz="1400" dirty="0">
                <a:latin typeface="Calibri" charset="0"/>
              </a:rPr>
              <a:t> 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3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sz="2000" dirty="0">
                <a:solidFill>
                  <a:srgbClr val="FFFFFF"/>
                </a:solidFill>
                <a:latin typeface="Calibri" charset="0"/>
              </a:rPr>
              <a:t>      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Evaluation </a:t>
            </a:r>
            <a:r>
              <a:rPr lang="de-DE" sz="2000" dirty="0">
                <a:solidFill>
                  <a:srgbClr val="FFFFFF"/>
                </a:solidFill>
                <a:latin typeface="Calibri" charset="0"/>
              </a:rPr>
              <a:t>of </a:t>
            </a:r>
            <a:r>
              <a:rPr lang="de-DE" sz="2000" dirty="0" err="1">
                <a:solidFill>
                  <a:srgbClr val="FFFFFF"/>
                </a:solidFill>
                <a:latin typeface="Calibri" charset="0"/>
              </a:rPr>
              <a:t>the</a:t>
            </a:r>
            <a:r>
              <a:rPr lang="de-DE" sz="20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de-DE" sz="2000" dirty="0" err="1">
                <a:solidFill>
                  <a:srgbClr val="FFFFFF"/>
                </a:solidFill>
                <a:latin typeface="Calibri" charset="0"/>
              </a:rPr>
              <a:t>method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 </a:t>
            </a:r>
            <a:endParaRPr lang="de-DE" sz="2000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723900" y="1258888"/>
            <a:ext cx="75819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solidFill>
                  <a:srgbClr val="000090"/>
                </a:solidFill>
                <a:latin typeface="Calibri" charset="0"/>
              </a:rPr>
              <a:t>How</a:t>
            </a:r>
            <a:r>
              <a:rPr lang="de-DE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dirty="0" err="1">
                <a:solidFill>
                  <a:srgbClr val="000090"/>
                </a:solidFill>
                <a:latin typeface="Calibri" charset="0"/>
              </a:rPr>
              <a:t>can</a:t>
            </a:r>
            <a:r>
              <a:rPr lang="de-DE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dirty="0" err="1">
                <a:solidFill>
                  <a:srgbClr val="000090"/>
                </a:solidFill>
                <a:latin typeface="Calibri" charset="0"/>
              </a:rPr>
              <a:t>we</a:t>
            </a:r>
            <a:r>
              <a:rPr lang="de-DE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dirty="0" err="1">
                <a:solidFill>
                  <a:srgbClr val="000090"/>
                </a:solidFill>
                <a:latin typeface="Calibri" charset="0"/>
              </a:rPr>
              <a:t>evaluate</a:t>
            </a:r>
            <a:r>
              <a:rPr lang="de-DE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dirty="0" err="1">
                <a:solidFill>
                  <a:srgbClr val="000090"/>
                </a:solidFill>
                <a:latin typeface="Calibri" charset="0"/>
              </a:rPr>
              <a:t>the</a:t>
            </a:r>
            <a:r>
              <a:rPr lang="de-DE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dirty="0" err="1">
                <a:solidFill>
                  <a:srgbClr val="000090"/>
                </a:solidFill>
                <a:latin typeface="Calibri" charset="0"/>
              </a:rPr>
              <a:t>method</a:t>
            </a:r>
            <a:r>
              <a:rPr lang="de-DE" dirty="0">
                <a:solidFill>
                  <a:srgbClr val="000090"/>
                </a:solidFill>
                <a:latin typeface="Calibri" charset="0"/>
              </a:rPr>
              <a:t> and </a:t>
            </a:r>
            <a:r>
              <a:rPr lang="de-DE" dirty="0" err="1">
                <a:solidFill>
                  <a:srgbClr val="000090"/>
                </a:solidFill>
                <a:latin typeface="Calibri" charset="0"/>
              </a:rPr>
              <a:t>the</a:t>
            </a:r>
            <a:r>
              <a:rPr lang="de-DE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dirty="0" err="1">
                <a:solidFill>
                  <a:srgbClr val="000090"/>
                </a:solidFill>
                <a:latin typeface="Calibri" charset="0"/>
              </a:rPr>
              <a:t>reliability</a:t>
            </a:r>
            <a:r>
              <a:rPr lang="de-DE" dirty="0">
                <a:solidFill>
                  <a:srgbClr val="000090"/>
                </a:solidFill>
                <a:latin typeface="Calibri" charset="0"/>
              </a:rPr>
              <a:t> of </a:t>
            </a:r>
            <a:r>
              <a:rPr lang="de-DE" dirty="0" err="1">
                <a:solidFill>
                  <a:srgbClr val="000090"/>
                </a:solidFill>
                <a:latin typeface="Calibri" charset="0"/>
              </a:rPr>
              <a:t>the</a:t>
            </a:r>
            <a:r>
              <a:rPr lang="de-DE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dirty="0" err="1" smtClean="0">
                <a:solidFill>
                  <a:srgbClr val="000090"/>
                </a:solidFill>
                <a:latin typeface="Calibri" charset="0"/>
              </a:rPr>
              <a:t>result</a:t>
            </a:r>
            <a:r>
              <a:rPr lang="de-DE" dirty="0" smtClean="0">
                <a:solidFill>
                  <a:srgbClr val="000090"/>
                </a:solidFill>
                <a:latin typeface="Calibri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de-DE" dirty="0" smtClean="0">
                <a:latin typeface="Calibri" charset="0"/>
              </a:rPr>
              <a:t>&gt; </a:t>
            </a:r>
            <a:r>
              <a:rPr lang="de-DE" dirty="0" err="1" smtClean="0">
                <a:latin typeface="Calibri" charset="0"/>
              </a:rPr>
              <a:t>analysis</a:t>
            </a:r>
            <a:r>
              <a:rPr lang="de-DE" dirty="0" smtClean="0">
                <a:latin typeface="Calibri" charset="0"/>
              </a:rPr>
              <a:t> of </a:t>
            </a:r>
            <a:r>
              <a:rPr lang="de-DE" dirty="0" err="1" smtClean="0">
                <a:latin typeface="Calibri" charset="0"/>
              </a:rPr>
              <a:t>simulated</a:t>
            </a:r>
            <a:r>
              <a:rPr lang="de-DE" dirty="0" smtClean="0">
                <a:latin typeface="Calibri" charset="0"/>
              </a:rPr>
              <a:t> </a:t>
            </a:r>
            <a:r>
              <a:rPr lang="de-DE" dirty="0" err="1" smtClean="0">
                <a:latin typeface="Calibri" charset="0"/>
              </a:rPr>
              <a:t>acoustic</a:t>
            </a:r>
            <a:r>
              <a:rPr lang="de-DE" dirty="0" smtClean="0">
                <a:latin typeface="Calibri" charset="0"/>
              </a:rPr>
              <a:t> </a:t>
            </a:r>
            <a:r>
              <a:rPr lang="de-DE" dirty="0" err="1">
                <a:latin typeface="Calibri" charset="0"/>
              </a:rPr>
              <a:t>wave</a:t>
            </a:r>
            <a:r>
              <a:rPr lang="de-DE" dirty="0">
                <a:latin typeface="Calibri" charset="0"/>
              </a:rPr>
              <a:t> </a:t>
            </a:r>
            <a:r>
              <a:rPr lang="de-DE" dirty="0" err="1" smtClean="0">
                <a:latin typeface="Calibri" charset="0"/>
              </a:rPr>
              <a:t>fields</a:t>
            </a:r>
            <a:endParaRPr lang="de-DE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Aft>
                <a:spcPts val="600"/>
              </a:spcAft>
            </a:pPr>
            <a:r>
              <a:rPr lang="de-DE" dirty="0" smtClean="0">
                <a:latin typeface="Calibri" charset="0"/>
              </a:rPr>
              <a:t>&gt; </a:t>
            </a:r>
            <a:r>
              <a:rPr lang="de-DE" dirty="0" err="1" smtClean="0">
                <a:latin typeface="Calibri" charset="0"/>
              </a:rPr>
              <a:t>comparison</a:t>
            </a:r>
            <a:r>
              <a:rPr lang="de-DE" dirty="0" smtClean="0">
                <a:latin typeface="Calibri" charset="0"/>
              </a:rPr>
              <a:t> of </a:t>
            </a:r>
            <a:r>
              <a:rPr lang="de-DE" dirty="0" err="1" smtClean="0">
                <a:latin typeface="Calibri" charset="0"/>
              </a:rPr>
              <a:t>flow</a:t>
            </a:r>
            <a:r>
              <a:rPr lang="de-DE" dirty="0" smtClean="0">
                <a:latin typeface="Calibri" charset="0"/>
              </a:rPr>
              <a:t> </a:t>
            </a:r>
            <a:r>
              <a:rPr lang="de-DE" dirty="0" err="1" smtClean="0">
                <a:latin typeface="Calibri" charset="0"/>
              </a:rPr>
              <a:t>measurements</a:t>
            </a:r>
            <a:r>
              <a:rPr lang="de-DE" dirty="0" smtClean="0">
                <a:latin typeface="Calibri" charset="0"/>
              </a:rPr>
              <a:t> </a:t>
            </a:r>
            <a:r>
              <a:rPr lang="de-DE" dirty="0" err="1" smtClean="0">
                <a:latin typeface="Calibri" charset="0"/>
              </a:rPr>
              <a:t>from</a:t>
            </a:r>
            <a:r>
              <a:rPr lang="de-DE" dirty="0" smtClean="0">
                <a:latin typeface="Calibri" charset="0"/>
              </a:rPr>
              <a:t> different </a:t>
            </a:r>
            <a:r>
              <a:rPr lang="de-DE" dirty="0" err="1" smtClean="0">
                <a:latin typeface="Calibri" charset="0"/>
              </a:rPr>
              <a:t>methods</a:t>
            </a:r>
            <a:r>
              <a:rPr lang="de-DE" dirty="0" smtClean="0">
                <a:latin typeface="Calibri" charset="0"/>
              </a:rPr>
              <a:t>: </a:t>
            </a:r>
            <a:r>
              <a:rPr lang="de-DE" dirty="0" err="1" smtClean="0">
                <a:latin typeface="Calibri" charset="0"/>
              </a:rPr>
              <a:t>here</a:t>
            </a:r>
            <a:r>
              <a:rPr lang="de-DE" dirty="0" smtClean="0">
                <a:latin typeface="Calibri" charset="0"/>
              </a:rPr>
              <a:t> </a:t>
            </a:r>
            <a:r>
              <a:rPr lang="de-DE" dirty="0" err="1" smtClean="0">
                <a:latin typeface="Calibri" charset="0"/>
              </a:rPr>
              <a:t>for</a:t>
            </a:r>
            <a:r>
              <a:rPr lang="de-DE" dirty="0" smtClean="0">
                <a:latin typeface="Calibri" charset="0"/>
              </a:rPr>
              <a:t> rotation!</a:t>
            </a:r>
          </a:p>
          <a:p>
            <a:endParaRPr lang="de-DE" dirty="0" smtClean="0">
              <a:latin typeface="Calibri" charset="0"/>
            </a:endParaRPr>
          </a:p>
          <a:p>
            <a:endParaRPr lang="de-DE" dirty="0">
              <a:latin typeface="Calibri" charset="0"/>
            </a:endParaRPr>
          </a:p>
          <a:p>
            <a:r>
              <a:rPr lang="de-DE" dirty="0">
                <a:latin typeface="Calibri" charset="0"/>
              </a:rPr>
              <a:t> </a:t>
            </a:r>
          </a:p>
          <a:p>
            <a:endParaRPr lang="de-DE" dirty="0">
              <a:latin typeface="Calibri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6A0E2-2522-A84B-8E77-57A6412B2CD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fig_Ueven_Veven_contourplot_hartle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r="66316"/>
              <a:stretch>
                <a:fillRect/>
              </a:stretch>
            </p:blipFill>
          </mc:Choice>
          <mc:Fallback>
            <p:blipFill>
              <a:blip r:embed="rId4"/>
              <a:srcRect r="66316"/>
              <a:stretch>
                <a:fillRect/>
              </a:stretch>
            </p:blipFill>
          </mc:Fallback>
        </mc:AlternateContent>
        <p:spPr>
          <a:xfrm>
            <a:off x="1828801" y="1118609"/>
            <a:ext cx="2438399" cy="5494916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082224-797D-B648-9BA4-535243F7D75F}" type="datetime1">
              <a:rPr lang="de-DE" smtClean="0"/>
              <a:pPr>
                <a:defRPr/>
              </a:pPr>
              <a:t>04.09.2014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AEDC0-3158-8B4C-B0E1-10ACCB0447A5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6" name="Titel 13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>
            <a:prstTxWarp prst="textNoShape">
              <a:avLst/>
            </a:prstTxWarp>
            <a:normAutofit/>
          </a:bodyPr>
          <a:lstStyle/>
          <a:p>
            <a:r>
              <a:rPr lang="de-DE" sz="2000" dirty="0">
                <a:solidFill>
                  <a:srgbClr val="FFFFFF"/>
                </a:solidFill>
                <a:latin typeface="Calibri" charset="0"/>
              </a:rPr>
              <a:t>      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Evaluation: Analysis of </a:t>
            </a:r>
            <a:r>
              <a:rPr lang="de-DE" sz="2000" dirty="0" err="1" smtClean="0">
                <a:solidFill>
                  <a:srgbClr val="FFFFFF"/>
                </a:solidFill>
                <a:latin typeface="Calibri" charset="0"/>
              </a:rPr>
              <a:t>simulated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de-DE" sz="2000" dirty="0" err="1" smtClean="0">
                <a:solidFill>
                  <a:srgbClr val="FFFFFF"/>
                </a:solidFill>
                <a:latin typeface="Calibri" charset="0"/>
              </a:rPr>
              <a:t>acoustic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de-DE" sz="2000" dirty="0" err="1" smtClean="0">
                <a:solidFill>
                  <a:srgbClr val="FFFFFF"/>
                </a:solidFill>
                <a:latin typeface="Calibri" charset="0"/>
              </a:rPr>
              <a:t>wavefield</a:t>
            </a:r>
            <a:endParaRPr lang="de-DE" sz="2000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" name="Textfeld 10"/>
          <p:cNvSpPr txBox="1">
            <a:spLocks noChangeArrowheads="1"/>
          </p:cNvSpPr>
          <p:nvPr/>
        </p:nvSpPr>
        <p:spPr bwMode="auto">
          <a:xfrm>
            <a:off x="2536036" y="822325"/>
            <a:ext cx="14157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600" dirty="0" err="1" smtClean="0">
                <a:latin typeface="Calibri" charset="0"/>
              </a:rPr>
              <a:t>simulated</a:t>
            </a:r>
            <a:r>
              <a:rPr lang="de-DE" sz="1600" dirty="0" smtClean="0">
                <a:latin typeface="Calibri" charset="0"/>
              </a:rPr>
              <a:t> </a:t>
            </a:r>
            <a:r>
              <a:rPr lang="de-DE" sz="1600" dirty="0" err="1" smtClean="0">
                <a:latin typeface="Calibri" charset="0"/>
              </a:rPr>
              <a:t>flow</a:t>
            </a:r>
            <a:endParaRPr lang="de-DE" sz="1600" dirty="0">
              <a:latin typeface="Calibri" charset="0"/>
            </a:endParaRPr>
          </a:p>
        </p:txBody>
      </p:sp>
      <p:sp>
        <p:nvSpPr>
          <p:cNvPr id="8" name="Textfeld 10"/>
          <p:cNvSpPr txBox="1">
            <a:spLocks noChangeArrowheads="1"/>
          </p:cNvSpPr>
          <p:nvPr/>
        </p:nvSpPr>
        <p:spPr bwMode="auto">
          <a:xfrm>
            <a:off x="152400" y="1110019"/>
            <a:ext cx="19050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de-DE" sz="1600" dirty="0" smtClean="0">
                <a:latin typeface="Calibri" charset="0"/>
              </a:rPr>
              <a:t>3D </a:t>
            </a:r>
            <a:r>
              <a:rPr lang="de-DE" sz="1600" dirty="0" err="1" smtClean="0">
                <a:latin typeface="Calibri" charset="0"/>
              </a:rPr>
              <a:t>simulation</a:t>
            </a:r>
            <a:r>
              <a:rPr lang="de-DE" sz="1600" dirty="0" smtClean="0">
                <a:latin typeface="Calibri" charset="0"/>
              </a:rPr>
              <a:t> of </a:t>
            </a:r>
            <a:r>
              <a:rPr lang="de-DE" sz="1600" dirty="0" err="1" smtClean="0">
                <a:latin typeface="Calibri" charset="0"/>
              </a:rPr>
              <a:t>acoustic</a:t>
            </a:r>
            <a:r>
              <a:rPr lang="de-DE" sz="1600" dirty="0" smtClean="0">
                <a:latin typeface="Calibri" charset="0"/>
              </a:rPr>
              <a:t> </a:t>
            </a:r>
            <a:r>
              <a:rPr lang="de-DE" sz="1600" dirty="0" err="1" smtClean="0">
                <a:latin typeface="Calibri" charset="0"/>
              </a:rPr>
              <a:t>wavefield</a:t>
            </a:r>
            <a:r>
              <a:rPr lang="de-DE" sz="1600" dirty="0" smtClean="0">
                <a:latin typeface="Calibri" charset="0"/>
              </a:rPr>
              <a:t>       </a:t>
            </a:r>
            <a:r>
              <a:rPr lang="de-DE" sz="1400" dirty="0" smtClean="0">
                <a:latin typeface="Calibri" charset="0"/>
              </a:rPr>
              <a:t> (T. </a:t>
            </a:r>
            <a:r>
              <a:rPr lang="de-DE" sz="1400" dirty="0" err="1" smtClean="0">
                <a:latin typeface="Calibri" charset="0"/>
              </a:rPr>
              <a:t>Hartlep</a:t>
            </a:r>
            <a:r>
              <a:rPr lang="de-DE" sz="1400" dirty="0" smtClean="0">
                <a:latin typeface="Calibri" charset="0"/>
              </a:rPr>
              <a:t> et al. 2013)</a:t>
            </a:r>
          </a:p>
          <a:p>
            <a:pPr>
              <a:buFontTx/>
              <a:buChar char="-"/>
            </a:pPr>
            <a:r>
              <a:rPr lang="de-DE" sz="1600" dirty="0" smtClean="0">
                <a:latin typeface="Calibri" charset="0"/>
              </a:rPr>
              <a:t> meridional </a:t>
            </a:r>
            <a:r>
              <a:rPr lang="de-DE" sz="1600" dirty="0" err="1" smtClean="0">
                <a:latin typeface="Calibri" charset="0"/>
              </a:rPr>
              <a:t>flow</a:t>
            </a:r>
            <a:r>
              <a:rPr lang="de-DE" sz="1600" dirty="0" smtClean="0">
                <a:latin typeface="Calibri" charset="0"/>
              </a:rPr>
              <a:t>      (500 m/s)</a:t>
            </a:r>
          </a:p>
          <a:p>
            <a:r>
              <a:rPr lang="de-DE" sz="1600" dirty="0" smtClean="0">
                <a:latin typeface="Calibri" charset="0"/>
              </a:rPr>
              <a:t>- T ≈ 2.7d</a:t>
            </a:r>
          </a:p>
          <a:p>
            <a:r>
              <a:rPr lang="de-DE" sz="1600" dirty="0" smtClean="0">
                <a:latin typeface="Calibri" charset="0"/>
              </a:rPr>
              <a:t>- </a:t>
            </a:r>
            <a:r>
              <a:rPr lang="de-DE" sz="1600" dirty="0" err="1" smtClean="0">
                <a:latin typeface="Calibri" charset="0"/>
              </a:rPr>
              <a:t>dt</a:t>
            </a:r>
            <a:r>
              <a:rPr lang="de-DE" sz="1600" dirty="0" smtClean="0">
                <a:latin typeface="Calibri" charset="0"/>
              </a:rPr>
              <a:t> = 30s</a:t>
            </a:r>
          </a:p>
          <a:p>
            <a:r>
              <a:rPr lang="de-DE" sz="1600" dirty="0" smtClean="0">
                <a:latin typeface="Calibri" charset="0"/>
              </a:rPr>
              <a:t>- l = 1,...,170</a:t>
            </a:r>
          </a:p>
          <a:p>
            <a:pPr>
              <a:buFontTx/>
              <a:buChar char="-"/>
            </a:pPr>
            <a:r>
              <a:rPr lang="de-DE" sz="1600" dirty="0" smtClean="0">
                <a:latin typeface="Calibri" charset="0"/>
              </a:rPr>
              <a:t> </a:t>
            </a:r>
            <a:r>
              <a:rPr lang="de-DE" sz="1600" dirty="0" err="1" smtClean="0">
                <a:latin typeface="Calibri" charset="0"/>
              </a:rPr>
              <a:t>without</a:t>
            </a:r>
            <a:r>
              <a:rPr lang="de-DE" sz="1600" dirty="0" smtClean="0">
                <a:latin typeface="Calibri" charset="0"/>
              </a:rPr>
              <a:t> </a:t>
            </a:r>
            <a:r>
              <a:rPr lang="de-DE" sz="1600" dirty="0" err="1" smtClean="0">
                <a:latin typeface="Calibri" charset="0"/>
              </a:rPr>
              <a:t>leakage</a:t>
            </a:r>
            <a:endParaRPr lang="de-DE" sz="1600" dirty="0" smtClean="0">
              <a:latin typeface="Calibri" charset="0"/>
            </a:endParaRPr>
          </a:p>
          <a:p>
            <a:pPr>
              <a:buFontTx/>
              <a:buChar char="-"/>
            </a:pPr>
            <a:endParaRPr lang="de-DE" sz="1600" dirty="0" smtClean="0">
              <a:latin typeface="Calibri" charset="0"/>
            </a:endParaRPr>
          </a:p>
          <a:p>
            <a:pPr>
              <a:buFontTx/>
              <a:buChar char="-"/>
            </a:pPr>
            <a:endParaRPr lang="de-DE" sz="1600" dirty="0" smtClean="0">
              <a:latin typeface="Calibri" charset="0"/>
            </a:endParaRPr>
          </a:p>
          <a:p>
            <a:endParaRPr lang="de-DE" sz="1600" dirty="0" smtClean="0">
              <a:latin typeface="Calibri" charset="0"/>
            </a:endParaRPr>
          </a:p>
          <a:p>
            <a:endParaRPr lang="de-DE" sz="1600" dirty="0" smtClean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fig_Ueven_Veven_contourplot_hartle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1" y="1118609"/>
            <a:ext cx="7239000" cy="5494916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082224-797D-B648-9BA4-535243F7D75F}" type="datetime1">
              <a:rPr lang="de-DE" smtClean="0"/>
              <a:pPr>
                <a:defRPr/>
              </a:pPr>
              <a:t>04.09.2014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AEDC0-3158-8B4C-B0E1-10ACCB0447A5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6" name="Titel 13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>
            <a:prstTxWarp prst="textNoShape">
              <a:avLst/>
            </a:prstTxWarp>
            <a:normAutofit/>
          </a:bodyPr>
          <a:lstStyle/>
          <a:p>
            <a:r>
              <a:rPr lang="de-DE" sz="2000" dirty="0">
                <a:solidFill>
                  <a:srgbClr val="FFFFFF"/>
                </a:solidFill>
                <a:latin typeface="Calibri" charset="0"/>
              </a:rPr>
              <a:t>      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Evaluation: Analysis of </a:t>
            </a:r>
            <a:r>
              <a:rPr lang="de-DE" sz="2000" dirty="0" err="1" smtClean="0">
                <a:solidFill>
                  <a:srgbClr val="FFFFFF"/>
                </a:solidFill>
                <a:latin typeface="Calibri" charset="0"/>
              </a:rPr>
              <a:t>simulated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de-DE" sz="2000" dirty="0" err="1" smtClean="0">
                <a:solidFill>
                  <a:srgbClr val="FFFFFF"/>
                </a:solidFill>
                <a:latin typeface="Calibri" charset="0"/>
              </a:rPr>
              <a:t>acoustic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de-DE" sz="2000" dirty="0" err="1" smtClean="0">
                <a:solidFill>
                  <a:srgbClr val="FFFFFF"/>
                </a:solidFill>
                <a:latin typeface="Calibri" charset="0"/>
              </a:rPr>
              <a:t>wavefield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- </a:t>
            </a:r>
            <a:r>
              <a:rPr lang="de-DE" sz="2000" dirty="0" err="1" smtClean="0">
                <a:solidFill>
                  <a:srgbClr val="FFFFFF"/>
                </a:solidFill>
                <a:latin typeface="Calibri" charset="0"/>
              </a:rPr>
              <a:t>results</a:t>
            </a:r>
            <a:endParaRPr lang="de-DE" sz="2000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" name="Textfeld 10"/>
          <p:cNvSpPr txBox="1">
            <a:spLocks noChangeArrowheads="1"/>
          </p:cNvSpPr>
          <p:nvPr/>
        </p:nvSpPr>
        <p:spPr bwMode="auto">
          <a:xfrm>
            <a:off x="2536036" y="822325"/>
            <a:ext cx="14157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600" dirty="0" err="1" smtClean="0">
                <a:latin typeface="Calibri" charset="0"/>
              </a:rPr>
              <a:t>simulated</a:t>
            </a:r>
            <a:r>
              <a:rPr lang="de-DE" sz="1600" dirty="0" smtClean="0">
                <a:latin typeface="Calibri" charset="0"/>
              </a:rPr>
              <a:t> </a:t>
            </a:r>
            <a:r>
              <a:rPr lang="de-DE" sz="1600" dirty="0" err="1" smtClean="0">
                <a:latin typeface="Calibri" charset="0"/>
              </a:rPr>
              <a:t>flow</a:t>
            </a:r>
            <a:endParaRPr lang="de-DE" sz="1600" dirty="0">
              <a:latin typeface="Calibri" charset="0"/>
            </a:endParaRP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5888836" y="822325"/>
            <a:ext cx="14614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600" dirty="0" err="1" smtClean="0">
                <a:latin typeface="Calibri" charset="0"/>
              </a:rPr>
              <a:t>inversion</a:t>
            </a:r>
            <a:r>
              <a:rPr lang="de-DE" sz="1600" dirty="0" smtClean="0">
                <a:latin typeface="Calibri" charset="0"/>
              </a:rPr>
              <a:t> </a:t>
            </a:r>
            <a:r>
              <a:rPr lang="de-DE" sz="1600" dirty="0" err="1" smtClean="0">
                <a:latin typeface="Calibri" charset="0"/>
              </a:rPr>
              <a:t>result</a:t>
            </a:r>
            <a:endParaRPr lang="de-DE" sz="1600" dirty="0">
              <a:latin typeface="Calibri" charset="0"/>
            </a:endParaRPr>
          </a:p>
        </p:txBody>
      </p:sp>
      <p:sp>
        <p:nvSpPr>
          <p:cNvPr id="8" name="Textfeld 10"/>
          <p:cNvSpPr txBox="1">
            <a:spLocks noChangeArrowheads="1"/>
          </p:cNvSpPr>
          <p:nvPr/>
        </p:nvSpPr>
        <p:spPr bwMode="auto">
          <a:xfrm>
            <a:off x="152400" y="1110019"/>
            <a:ext cx="1905000" cy="498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de-DE" sz="1600" dirty="0" smtClean="0">
                <a:latin typeface="Calibri" charset="0"/>
              </a:rPr>
              <a:t>3D </a:t>
            </a:r>
            <a:r>
              <a:rPr lang="de-DE" sz="1600" dirty="0" err="1" smtClean="0">
                <a:latin typeface="Calibri" charset="0"/>
              </a:rPr>
              <a:t>simulation</a:t>
            </a:r>
            <a:r>
              <a:rPr lang="de-DE" sz="1600" dirty="0" smtClean="0">
                <a:latin typeface="Calibri" charset="0"/>
              </a:rPr>
              <a:t> of </a:t>
            </a:r>
            <a:r>
              <a:rPr lang="de-DE" sz="1600" dirty="0" err="1" smtClean="0">
                <a:latin typeface="Calibri" charset="0"/>
              </a:rPr>
              <a:t>acoustic</a:t>
            </a:r>
            <a:r>
              <a:rPr lang="de-DE" sz="1600" dirty="0" smtClean="0">
                <a:latin typeface="Calibri" charset="0"/>
              </a:rPr>
              <a:t> </a:t>
            </a:r>
            <a:r>
              <a:rPr lang="de-DE" sz="1600" dirty="0" err="1" smtClean="0">
                <a:latin typeface="Calibri" charset="0"/>
              </a:rPr>
              <a:t>wavefield</a:t>
            </a:r>
            <a:r>
              <a:rPr lang="de-DE" sz="1600" dirty="0" smtClean="0">
                <a:latin typeface="Calibri" charset="0"/>
              </a:rPr>
              <a:t>       </a:t>
            </a:r>
            <a:r>
              <a:rPr lang="de-DE" sz="1400" dirty="0" smtClean="0">
                <a:latin typeface="Calibri" charset="0"/>
              </a:rPr>
              <a:t> (T. </a:t>
            </a:r>
            <a:r>
              <a:rPr lang="de-DE" sz="1400" dirty="0" err="1" smtClean="0">
                <a:latin typeface="Calibri" charset="0"/>
              </a:rPr>
              <a:t>Hartlep</a:t>
            </a:r>
            <a:r>
              <a:rPr lang="de-DE" sz="1400" dirty="0" smtClean="0">
                <a:latin typeface="Calibri" charset="0"/>
              </a:rPr>
              <a:t> et al. 2013)</a:t>
            </a:r>
          </a:p>
          <a:p>
            <a:pPr>
              <a:buFontTx/>
              <a:buChar char="-"/>
            </a:pPr>
            <a:r>
              <a:rPr lang="de-DE" sz="1600" dirty="0" smtClean="0">
                <a:latin typeface="Calibri" charset="0"/>
              </a:rPr>
              <a:t> meridional </a:t>
            </a:r>
            <a:r>
              <a:rPr lang="de-DE" sz="1600" dirty="0" err="1" smtClean="0">
                <a:latin typeface="Calibri" charset="0"/>
              </a:rPr>
              <a:t>flow</a:t>
            </a:r>
            <a:r>
              <a:rPr lang="de-DE" sz="1600" dirty="0" smtClean="0">
                <a:latin typeface="Calibri" charset="0"/>
              </a:rPr>
              <a:t>      (500 m/s)</a:t>
            </a:r>
          </a:p>
          <a:p>
            <a:r>
              <a:rPr lang="de-DE" sz="1600" dirty="0" smtClean="0">
                <a:latin typeface="Calibri" charset="0"/>
              </a:rPr>
              <a:t>- T ≈ 2.7d</a:t>
            </a:r>
          </a:p>
          <a:p>
            <a:r>
              <a:rPr lang="de-DE" sz="1600" dirty="0" smtClean="0">
                <a:latin typeface="Calibri" charset="0"/>
              </a:rPr>
              <a:t>- </a:t>
            </a:r>
            <a:r>
              <a:rPr lang="de-DE" sz="1600" dirty="0" err="1" smtClean="0">
                <a:latin typeface="Calibri" charset="0"/>
              </a:rPr>
              <a:t>dt</a:t>
            </a:r>
            <a:r>
              <a:rPr lang="de-DE" sz="1600" dirty="0" smtClean="0">
                <a:latin typeface="Calibri" charset="0"/>
              </a:rPr>
              <a:t> = 30s</a:t>
            </a:r>
          </a:p>
          <a:p>
            <a:r>
              <a:rPr lang="de-DE" sz="1600" dirty="0" smtClean="0">
                <a:latin typeface="Calibri" charset="0"/>
              </a:rPr>
              <a:t>- l = 1,...,170</a:t>
            </a:r>
          </a:p>
          <a:p>
            <a:pPr>
              <a:buFontTx/>
              <a:buChar char="-"/>
            </a:pPr>
            <a:r>
              <a:rPr lang="de-DE" sz="1600" dirty="0" smtClean="0">
                <a:latin typeface="Calibri" charset="0"/>
              </a:rPr>
              <a:t> </a:t>
            </a:r>
            <a:r>
              <a:rPr lang="de-DE" sz="1600" dirty="0" err="1" smtClean="0">
                <a:latin typeface="Calibri" charset="0"/>
              </a:rPr>
              <a:t>without</a:t>
            </a:r>
            <a:r>
              <a:rPr lang="de-DE" sz="1600" dirty="0" smtClean="0">
                <a:latin typeface="Calibri" charset="0"/>
              </a:rPr>
              <a:t> </a:t>
            </a:r>
            <a:r>
              <a:rPr lang="de-DE" sz="1600" dirty="0" err="1" smtClean="0">
                <a:latin typeface="Calibri" charset="0"/>
              </a:rPr>
              <a:t>leakage</a:t>
            </a:r>
            <a:endParaRPr lang="de-DE" sz="1600" dirty="0" smtClean="0">
              <a:latin typeface="Calibri" charset="0"/>
            </a:endParaRPr>
          </a:p>
          <a:p>
            <a:pPr>
              <a:buFontTx/>
              <a:buChar char="-"/>
            </a:pPr>
            <a:endParaRPr lang="de-DE" sz="1600" dirty="0" smtClean="0">
              <a:latin typeface="Calibri" charset="0"/>
            </a:endParaRPr>
          </a:p>
          <a:p>
            <a:pPr>
              <a:buFontTx/>
              <a:buChar char="-"/>
            </a:pPr>
            <a:endParaRPr lang="de-DE" sz="1600" dirty="0" smtClean="0">
              <a:latin typeface="Calibri" charset="0"/>
            </a:endParaRPr>
          </a:p>
          <a:p>
            <a:endParaRPr lang="de-DE" sz="1600" dirty="0" smtClean="0">
              <a:latin typeface="Calibri" charset="0"/>
            </a:endParaRPr>
          </a:p>
          <a:p>
            <a:endParaRPr lang="de-DE" sz="1600" dirty="0" smtClean="0">
              <a:latin typeface="Calibri" charset="0"/>
            </a:endParaRPr>
          </a:p>
          <a:p>
            <a:r>
              <a:rPr lang="de-DE" sz="1600" dirty="0" smtClean="0">
                <a:solidFill>
                  <a:srgbClr val="000090"/>
                </a:solidFill>
                <a:latin typeface="Calibri" charset="0"/>
              </a:rPr>
              <a:t>&gt; s = 2,...,8</a:t>
            </a:r>
          </a:p>
          <a:p>
            <a:r>
              <a:rPr lang="de-DE" sz="1600" dirty="0" smtClean="0">
                <a:solidFill>
                  <a:srgbClr val="000090"/>
                </a:solidFill>
                <a:latin typeface="Calibri" charset="0"/>
              </a:rPr>
              <a:t>&gt; </a:t>
            </a:r>
            <a:r>
              <a:rPr lang="de-DE" sz="1600" dirty="0" err="1" smtClean="0">
                <a:solidFill>
                  <a:srgbClr val="000090"/>
                </a:solidFill>
                <a:latin typeface="Calibri" charset="0"/>
              </a:rPr>
              <a:t>inversion</a:t>
            </a:r>
            <a:r>
              <a:rPr lang="de-DE" sz="1600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600" dirty="0" err="1" smtClean="0">
                <a:solidFill>
                  <a:srgbClr val="000090"/>
                </a:solidFill>
                <a:latin typeface="Calibri" charset="0"/>
              </a:rPr>
              <a:t>results</a:t>
            </a:r>
            <a:r>
              <a:rPr lang="de-DE" sz="1600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600" dirty="0" err="1" smtClean="0">
                <a:solidFill>
                  <a:srgbClr val="000090"/>
                </a:solidFill>
                <a:latin typeface="Calibri" charset="0"/>
              </a:rPr>
              <a:t>resembles</a:t>
            </a:r>
            <a:r>
              <a:rPr lang="de-DE" sz="1600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600" dirty="0" err="1" smtClean="0">
                <a:solidFill>
                  <a:srgbClr val="000090"/>
                </a:solidFill>
                <a:latin typeface="Calibri" charset="0"/>
              </a:rPr>
              <a:t>flow</a:t>
            </a:r>
            <a:r>
              <a:rPr lang="de-DE" sz="1600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600" dirty="0" err="1" smtClean="0">
                <a:solidFill>
                  <a:srgbClr val="000090"/>
                </a:solidFill>
                <a:latin typeface="Calibri" charset="0"/>
              </a:rPr>
              <a:t>model</a:t>
            </a:r>
            <a:r>
              <a:rPr lang="de-DE" sz="1600" dirty="0" smtClean="0">
                <a:solidFill>
                  <a:srgbClr val="000090"/>
                </a:solidFill>
                <a:latin typeface="Calibri" charset="0"/>
              </a:rPr>
              <a:t> </a:t>
            </a:r>
          </a:p>
          <a:p>
            <a:r>
              <a:rPr lang="de-DE" sz="1600" dirty="0" smtClean="0">
                <a:solidFill>
                  <a:srgbClr val="000090"/>
                </a:solidFill>
                <a:latin typeface="Calibri" charset="0"/>
              </a:rPr>
              <a:t>&gt; </a:t>
            </a:r>
            <a:r>
              <a:rPr lang="de-DE" sz="1600" dirty="0" err="1" smtClean="0">
                <a:solidFill>
                  <a:srgbClr val="000090"/>
                </a:solidFill>
                <a:latin typeface="Calibri" charset="0"/>
              </a:rPr>
              <a:t>deviations</a:t>
            </a:r>
            <a:r>
              <a:rPr lang="de-DE" sz="1600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600" dirty="0" err="1" smtClean="0">
                <a:solidFill>
                  <a:srgbClr val="000090"/>
                </a:solidFill>
                <a:latin typeface="Calibri" charset="0"/>
              </a:rPr>
              <a:t>near</a:t>
            </a:r>
            <a:r>
              <a:rPr lang="de-DE" sz="1600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600" dirty="0" err="1" smtClean="0">
                <a:solidFill>
                  <a:srgbClr val="000090"/>
                </a:solidFill>
                <a:latin typeface="Calibri" charset="0"/>
              </a:rPr>
              <a:t>surface</a:t>
            </a:r>
            <a:r>
              <a:rPr lang="de-DE" sz="1600" dirty="0" smtClean="0">
                <a:solidFill>
                  <a:srgbClr val="000090"/>
                </a:solidFill>
                <a:latin typeface="Calibri" charset="0"/>
              </a:rPr>
              <a:t> &amp; </a:t>
            </a:r>
            <a:r>
              <a:rPr lang="de-DE" sz="1600" dirty="0" err="1" smtClean="0">
                <a:solidFill>
                  <a:srgbClr val="000090"/>
                </a:solidFill>
                <a:latin typeface="Calibri" charset="0"/>
              </a:rPr>
              <a:t>base</a:t>
            </a:r>
            <a:r>
              <a:rPr lang="de-DE" sz="1600" dirty="0" smtClean="0">
                <a:solidFill>
                  <a:srgbClr val="000090"/>
                </a:solidFill>
                <a:latin typeface="Calibri" charset="0"/>
              </a:rPr>
              <a:t> of CZ</a:t>
            </a:r>
          </a:p>
          <a:p>
            <a:r>
              <a:rPr lang="de-DE" sz="1600" dirty="0" smtClean="0">
                <a:solidFill>
                  <a:srgbClr val="000090"/>
                </a:solidFill>
                <a:latin typeface="Calibri" charset="0"/>
              </a:rPr>
              <a:t>(l&lt;=170, </a:t>
            </a:r>
            <a:r>
              <a:rPr lang="de-DE" sz="1600" dirty="0" err="1" smtClean="0">
                <a:solidFill>
                  <a:srgbClr val="000090"/>
                </a:solidFill>
                <a:latin typeface="Calibri" charset="0"/>
              </a:rPr>
              <a:t>short</a:t>
            </a:r>
            <a:r>
              <a:rPr lang="de-DE" sz="1600" dirty="0" smtClean="0">
                <a:solidFill>
                  <a:srgbClr val="000090"/>
                </a:solidFill>
                <a:latin typeface="Calibri" charset="0"/>
              </a:rPr>
              <a:t> T)</a:t>
            </a:r>
          </a:p>
        </p:txBody>
      </p:sp>
      <p:sp>
        <p:nvSpPr>
          <p:cNvPr id="9" name="Rechteck 8"/>
          <p:cNvSpPr/>
          <p:nvPr/>
        </p:nvSpPr>
        <p:spPr>
          <a:xfrm>
            <a:off x="4191000" y="898525"/>
            <a:ext cx="4876801" cy="588327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hteck 10"/>
          <p:cNvSpPr>
            <a:spLocks noChangeArrowheads="1"/>
          </p:cNvSpPr>
          <p:nvPr/>
        </p:nvSpPr>
        <p:spPr bwMode="auto">
          <a:xfrm>
            <a:off x="304800" y="1143000"/>
            <a:ext cx="3595305" cy="450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700" dirty="0" err="1">
                <a:solidFill>
                  <a:srgbClr val="000090"/>
                </a:solidFill>
                <a:latin typeface="Calibri" charset="0"/>
              </a:rPr>
              <a:t>Toroidal</a:t>
            </a:r>
            <a:r>
              <a:rPr lang="de-DE" sz="1700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700" dirty="0" err="1">
                <a:solidFill>
                  <a:srgbClr val="000090"/>
                </a:solidFill>
                <a:latin typeface="Calibri" charset="0"/>
              </a:rPr>
              <a:t>velocity</a:t>
            </a:r>
            <a:r>
              <a:rPr lang="de-DE" sz="1700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700" dirty="0" err="1">
                <a:solidFill>
                  <a:srgbClr val="000090"/>
                </a:solidFill>
                <a:latin typeface="Calibri" charset="0"/>
              </a:rPr>
              <a:t>field</a:t>
            </a:r>
            <a:r>
              <a:rPr lang="de-DE" sz="1700" dirty="0">
                <a:solidFill>
                  <a:srgbClr val="000090"/>
                </a:solidFill>
                <a:latin typeface="Calibri" charset="0"/>
              </a:rPr>
              <a:t> of solar </a:t>
            </a:r>
            <a:r>
              <a:rPr lang="de-DE" sz="1700" dirty="0" smtClean="0">
                <a:solidFill>
                  <a:srgbClr val="000090"/>
                </a:solidFill>
                <a:latin typeface="Calibri" charset="0"/>
              </a:rPr>
              <a:t>rotation:</a:t>
            </a: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r>
              <a:rPr lang="de-DE" sz="1700" dirty="0" smtClean="0">
                <a:solidFill>
                  <a:srgbClr val="000090"/>
                </a:solidFill>
                <a:latin typeface="Calibri" charset="0"/>
              </a:rPr>
              <a:t>s =  </a:t>
            </a:r>
            <a:r>
              <a:rPr lang="de-DE" sz="1700" dirty="0" err="1" smtClean="0">
                <a:solidFill>
                  <a:srgbClr val="000090"/>
                </a:solidFill>
                <a:latin typeface="Calibri" charset="0"/>
              </a:rPr>
              <a:t>num</a:t>
            </a:r>
            <a:r>
              <a:rPr lang="de-DE" sz="1700" dirty="0" smtClean="0">
                <a:solidFill>
                  <a:srgbClr val="000090"/>
                </a:solidFill>
                <a:latin typeface="Calibri" charset="0"/>
              </a:rPr>
              <a:t>. of zonal </a:t>
            </a:r>
            <a:r>
              <a:rPr lang="de-DE" sz="1700" dirty="0" err="1" smtClean="0">
                <a:solidFill>
                  <a:srgbClr val="000090"/>
                </a:solidFill>
                <a:latin typeface="Calibri" charset="0"/>
              </a:rPr>
              <a:t>bands</a:t>
            </a:r>
            <a:r>
              <a:rPr lang="de-DE" sz="1700" dirty="0" smtClean="0">
                <a:solidFill>
                  <a:srgbClr val="000090"/>
                </a:solidFill>
                <a:latin typeface="Calibri" charset="0"/>
              </a:rPr>
              <a:t> in </a:t>
            </a:r>
            <a:r>
              <a:rPr lang="de-DE" sz="1700" dirty="0" err="1" smtClean="0">
                <a:solidFill>
                  <a:srgbClr val="000090"/>
                </a:solidFill>
                <a:latin typeface="Calibri" charset="0"/>
              </a:rPr>
              <a:t>latitude</a:t>
            </a:r>
            <a:endParaRPr lang="de-DE" sz="17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r>
              <a:rPr lang="de-DE" sz="1700" dirty="0" smtClean="0">
                <a:solidFill>
                  <a:srgbClr val="000090"/>
                </a:solidFill>
                <a:latin typeface="Calibri" charset="0"/>
              </a:rPr>
              <a:t>Extension of </a:t>
            </a:r>
            <a:r>
              <a:rPr lang="de-DE" sz="1700" dirty="0" err="1" smtClean="0">
                <a:solidFill>
                  <a:srgbClr val="000090"/>
                </a:solidFill>
                <a:latin typeface="Calibri" charset="0"/>
              </a:rPr>
              <a:t>coupling</a:t>
            </a:r>
            <a:r>
              <a:rPr lang="de-DE" sz="1700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de-DE" sz="1700" dirty="0" err="1" smtClean="0">
                <a:solidFill>
                  <a:srgbClr val="000090"/>
                </a:solidFill>
                <a:latin typeface="Calibri" charset="0"/>
              </a:rPr>
              <a:t>coefficient</a:t>
            </a:r>
            <a:r>
              <a:rPr lang="de-DE" sz="1700" dirty="0" smtClean="0">
                <a:solidFill>
                  <a:srgbClr val="000090"/>
                </a:solidFill>
                <a:latin typeface="Calibri" charset="0"/>
              </a:rPr>
              <a:t>:</a:t>
            </a: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7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r>
              <a:rPr lang="de-DE" sz="1700" dirty="0" smtClean="0">
                <a:solidFill>
                  <a:srgbClr val="000090"/>
                </a:solidFill>
                <a:latin typeface="Calibri" charset="0"/>
              </a:rPr>
              <a:t>Expansion </a:t>
            </a:r>
            <a:r>
              <a:rPr lang="de-DE" sz="1700" dirty="0" err="1">
                <a:solidFill>
                  <a:srgbClr val="000090"/>
                </a:solidFill>
                <a:latin typeface="Calibri" charset="0"/>
              </a:rPr>
              <a:t>coefficients</a:t>
            </a:r>
            <a:r>
              <a:rPr lang="de-DE" sz="1700" dirty="0" smtClean="0">
                <a:solidFill>
                  <a:srgbClr val="000090"/>
                </a:solidFill>
                <a:latin typeface="Calibri" charset="0"/>
              </a:rPr>
              <a:t>:</a:t>
            </a: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de-DE" sz="100" dirty="0" smtClean="0">
              <a:solidFill>
                <a:srgbClr val="000090"/>
              </a:solidFill>
              <a:latin typeface="Calibri" charset="0"/>
            </a:endParaRPr>
          </a:p>
        </p:txBody>
      </p:sp>
      <p:sp>
        <p:nvSpPr>
          <p:cNvPr id="19458" name="Datumsplatzhalter 1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1B04013-5314-7244-9C1C-C6707C58C91F}" type="datetime1">
              <a:rPr lang="de-DE" smtClean="0"/>
              <a:pPr>
                <a:defRPr/>
              </a:pPr>
              <a:t>04.09.2014</a:t>
            </a:fld>
            <a:endParaRPr lang="de-DE" dirty="0"/>
          </a:p>
        </p:txBody>
      </p:sp>
      <p:sp>
        <p:nvSpPr>
          <p:cNvPr id="1843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CE590-42B6-AA45-B0D5-586202030D84}" type="slidenum">
              <a:rPr lang="de-DE"/>
              <a:pPr>
                <a:defRPr/>
              </a:pPr>
              <a:t>9</a:t>
            </a:fld>
            <a:endParaRPr lang="de-DE"/>
          </a:p>
        </p:txBody>
      </p:sp>
      <p:sp>
        <p:nvSpPr>
          <p:cNvPr id="7" name="Titel 13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>
            <a:prstTxWarp prst="textNoShape">
              <a:avLst/>
            </a:prstTxWarp>
            <a:normAutofit/>
          </a:bodyPr>
          <a:lstStyle/>
          <a:p>
            <a:r>
              <a:rPr lang="de-DE" sz="2000" dirty="0">
                <a:solidFill>
                  <a:srgbClr val="FFFFFF"/>
                </a:solidFill>
                <a:latin typeface="Calibri" charset="0"/>
              </a:rPr>
              <a:t>      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Evaluation: Mode </a:t>
            </a:r>
            <a:r>
              <a:rPr lang="de-DE" sz="2000" dirty="0" err="1" smtClean="0">
                <a:solidFill>
                  <a:srgbClr val="FFFFFF"/>
                </a:solidFill>
                <a:latin typeface="Calibri" charset="0"/>
              </a:rPr>
              <a:t>coupling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de-DE" sz="2000" dirty="0" err="1">
                <a:solidFill>
                  <a:srgbClr val="FFFFFF"/>
                </a:solidFill>
                <a:latin typeface="Calibri" charset="0"/>
              </a:rPr>
              <a:t>due</a:t>
            </a:r>
            <a:r>
              <a:rPr lang="de-DE" sz="2000" dirty="0">
                <a:solidFill>
                  <a:srgbClr val="FFFFFF"/>
                </a:solidFill>
                <a:latin typeface="Calibri" charset="0"/>
              </a:rPr>
              <a:t> to </a:t>
            </a:r>
            <a:r>
              <a:rPr lang="de-DE" sz="2000" dirty="0" smtClean="0">
                <a:solidFill>
                  <a:srgbClr val="FFFFFF"/>
                </a:solidFill>
                <a:latin typeface="Calibri" charset="0"/>
              </a:rPr>
              <a:t>rotation - </a:t>
            </a:r>
            <a:r>
              <a:rPr lang="de-DE" sz="2000" dirty="0" err="1" smtClean="0">
                <a:solidFill>
                  <a:srgbClr val="FFFFFF"/>
                </a:solidFill>
                <a:latin typeface="Calibri" charset="0"/>
              </a:rPr>
              <a:t>extension</a:t>
            </a:r>
            <a:endParaRPr lang="de-DE" sz="2000" dirty="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46087" name="Bild 18" descr="Bildschirmfoto 2014-01-13 um 16.52.06.png"/>
          <p:cNvPicPr>
            <a:picLocks noChangeAspect="1"/>
          </p:cNvPicPr>
          <p:nvPr/>
        </p:nvPicPr>
        <p:blipFill>
          <a:blip r:embed="rId3"/>
          <a:srcRect l="16470" r="7892"/>
          <a:stretch>
            <a:fillRect/>
          </a:stretch>
        </p:blipFill>
        <p:spPr bwMode="auto">
          <a:xfrm>
            <a:off x="3124200" y="4210050"/>
            <a:ext cx="244951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Bild 15" descr="Bildschirmfoto 2014-01-20 um 17.32.5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4902200"/>
            <a:ext cx="29829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Bild 18" descr="Bildschirmfoto 2014-01-20 um 18.08.58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200400"/>
            <a:ext cx="5222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Bild 19" descr="Bildschirmfoto 2014-01-20 um 18.13.01.png"/>
          <p:cNvPicPr>
            <a:picLocks noChangeAspect="1"/>
          </p:cNvPicPr>
          <p:nvPr/>
        </p:nvPicPr>
        <p:blipFill>
          <a:blip r:embed="rId6"/>
          <a:srcRect t="32732"/>
          <a:stretch>
            <a:fillRect/>
          </a:stretch>
        </p:blipFill>
        <p:spPr bwMode="auto">
          <a:xfrm>
            <a:off x="339725" y="1524000"/>
            <a:ext cx="56038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Bild 18" descr="Bildschirmfoto 2014-01-13 um 16.52.06.png"/>
          <p:cNvPicPr>
            <a:picLocks noChangeAspect="1"/>
          </p:cNvPicPr>
          <p:nvPr/>
        </p:nvPicPr>
        <p:blipFill>
          <a:blip r:embed="rId3"/>
          <a:srcRect r="85883"/>
          <a:stretch>
            <a:fillRect/>
          </a:stretch>
        </p:blipFill>
        <p:spPr bwMode="auto">
          <a:xfrm>
            <a:off x="2667000" y="4191000"/>
            <a:ext cx="457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22"/>
          <p:cNvSpPr txBox="1">
            <a:spLocks noChangeArrowheads="1"/>
          </p:cNvSpPr>
          <p:nvPr/>
        </p:nvSpPr>
        <p:spPr bwMode="auto">
          <a:xfrm>
            <a:off x="338137" y="1828800"/>
            <a:ext cx="2328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400" dirty="0" smtClean="0">
                <a:latin typeface="Calibri" charset="0"/>
              </a:rPr>
              <a:t>(</a:t>
            </a:r>
            <a:r>
              <a:rPr lang="de-DE" sz="1400" dirty="0" err="1" smtClean="0">
                <a:latin typeface="Calibri" charset="0"/>
              </a:rPr>
              <a:t>Ritzwoller</a:t>
            </a:r>
            <a:r>
              <a:rPr lang="de-DE" sz="1400" dirty="0" smtClean="0">
                <a:latin typeface="Calibri" charset="0"/>
              </a:rPr>
              <a:t> &amp; </a:t>
            </a:r>
            <a:r>
              <a:rPr lang="de-DE" sz="1400" dirty="0" err="1" smtClean="0">
                <a:latin typeface="Calibri" charset="0"/>
              </a:rPr>
              <a:t>Lavely</a:t>
            </a:r>
            <a:r>
              <a:rPr lang="de-DE" sz="1400" dirty="0" smtClean="0">
                <a:latin typeface="Calibri" charset="0"/>
              </a:rPr>
              <a:t> 1991)</a:t>
            </a:r>
            <a:endParaRPr lang="de-DE" sz="1400" dirty="0">
              <a:latin typeface="Calibri" charset="0"/>
            </a:endParaRPr>
          </a:p>
          <a:p>
            <a:endParaRPr lang="de-DE" sz="1400" dirty="0">
              <a:latin typeface="Calibri" charset="0"/>
            </a:endParaRPr>
          </a:p>
        </p:txBody>
      </p:sp>
      <p:sp>
        <p:nvSpPr>
          <p:cNvPr id="14" name="Textfeld 22"/>
          <p:cNvSpPr txBox="1">
            <a:spLocks noChangeArrowheads="1"/>
          </p:cNvSpPr>
          <p:nvPr/>
        </p:nvSpPr>
        <p:spPr bwMode="auto">
          <a:xfrm>
            <a:off x="338137" y="3886200"/>
            <a:ext cx="54181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1400" dirty="0" smtClean="0">
                <a:latin typeface="Calibri" charset="0"/>
              </a:rPr>
              <a:t>(Schad, Dissertation 2013, </a:t>
            </a:r>
            <a:r>
              <a:rPr lang="de-DE" sz="1400" dirty="0" err="1" smtClean="0">
                <a:latin typeface="Calibri" charset="0"/>
              </a:rPr>
              <a:t>Vorontsov</a:t>
            </a:r>
            <a:r>
              <a:rPr lang="de-DE" sz="1400" dirty="0" smtClean="0">
                <a:latin typeface="Calibri" charset="0"/>
              </a:rPr>
              <a:t> MNRAS 2011)</a:t>
            </a:r>
            <a:endParaRPr lang="de-DE" sz="1400" dirty="0">
              <a:latin typeface="Calibri" charset="0"/>
            </a:endParaRPr>
          </a:p>
          <a:p>
            <a:endParaRPr lang="de-DE" sz="1400" dirty="0">
              <a:latin typeface="Calibri" charset="0"/>
            </a:endParaRPr>
          </a:p>
        </p:txBody>
      </p:sp>
      <p:pic>
        <p:nvPicPr>
          <p:cNvPr id="15" name="Bild 14" descr="fig_Omegarot_freqsplitt_s1-36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rcRect r="50847"/>
              <a:stretch>
                <a:fillRect/>
              </a:stretch>
            </p:blipFill>
          </mc:Choice>
          <mc:Fallback>
            <p:blipFill>
              <a:blip r:embed="rId8"/>
              <a:srcRect r="50847"/>
              <a:stretch>
                <a:fillRect/>
              </a:stretch>
            </p:blipFill>
          </mc:Fallback>
        </mc:AlternateContent>
        <p:spPr>
          <a:xfrm>
            <a:off x="6256090" y="990600"/>
            <a:ext cx="2887910" cy="3673475"/>
          </a:xfrm>
          <a:prstGeom prst="rect">
            <a:avLst/>
          </a:prstGeom>
        </p:spPr>
      </p:pic>
      <p:pic>
        <p:nvPicPr>
          <p:cNvPr id="16" name="Bild 15" descr="Bildschirmfoto 2014-09-04 um 00.41.0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8043" y="1643400"/>
            <a:ext cx="265557" cy="211582"/>
          </a:xfrm>
          <a:prstGeom prst="rect">
            <a:avLst/>
          </a:prstGeom>
        </p:spPr>
      </p:pic>
      <p:pic>
        <p:nvPicPr>
          <p:cNvPr id="17" name="Bild 16" descr="Bildschirmfoto 2014-09-04 um 00.41.0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7243" y="1643400"/>
            <a:ext cx="265557" cy="211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1150</Words>
  <Application>Microsoft Macintosh PowerPoint</Application>
  <PresentationFormat>Bildschirmpräsentation (4:3)</PresentationFormat>
  <Paragraphs>599</Paragraphs>
  <Slides>19</Slides>
  <Notes>19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Office-Design</vt:lpstr>
      <vt:lpstr>Distortion of global mode eigenfunctions -  Measuring meridional flow and solar rotation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</vt:vector>
  </TitlesOfParts>
  <Manager/>
  <Company>FDM Uni Freiburg</Company>
  <LinksUpToDate>false</LinksUpToDate>
  <SharedDoc>false</SharedDoc>
  <HyperlinkBase/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Helioseismic Inference of the Meridional Flow </dc:title>
  <dc:subject/>
  <dc:creator>Ariane Schad</dc:creator>
  <cp:keywords/>
  <dc:description/>
  <cp:lastModifiedBy>Ariane Schad</cp:lastModifiedBy>
  <cp:revision>1599</cp:revision>
  <cp:lastPrinted>2014-07-29T06:55:38Z</cp:lastPrinted>
  <dcterms:created xsi:type="dcterms:W3CDTF">2014-09-04T06:59:07Z</dcterms:created>
  <dcterms:modified xsi:type="dcterms:W3CDTF">2014-09-04T08:00:42Z</dcterms:modified>
  <cp:category/>
</cp:coreProperties>
</file>