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387" r:id="rId2"/>
    <p:sldId id="434" r:id="rId3"/>
    <p:sldId id="433" r:id="rId4"/>
    <p:sldId id="400" r:id="rId5"/>
    <p:sldId id="435" r:id="rId6"/>
    <p:sldId id="417" r:id="rId7"/>
    <p:sldId id="418" r:id="rId8"/>
    <p:sldId id="419" r:id="rId9"/>
    <p:sldId id="392" r:id="rId10"/>
    <p:sldId id="438" r:id="rId11"/>
    <p:sldId id="446" r:id="rId12"/>
    <p:sldId id="423" r:id="rId13"/>
    <p:sldId id="396" r:id="rId14"/>
    <p:sldId id="404" r:id="rId15"/>
    <p:sldId id="410" r:id="rId16"/>
    <p:sldId id="407" r:id="rId17"/>
    <p:sldId id="439" r:id="rId18"/>
    <p:sldId id="441" r:id="rId19"/>
    <p:sldId id="442" r:id="rId20"/>
    <p:sldId id="411" r:id="rId21"/>
    <p:sldId id="412" r:id="rId22"/>
    <p:sldId id="413" r:id="rId23"/>
    <p:sldId id="444" r:id="rId24"/>
    <p:sldId id="426" r:id="rId25"/>
    <p:sldId id="429" r:id="rId26"/>
    <p:sldId id="432" r:id="rId27"/>
    <p:sldId id="37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EF2A03"/>
    <a:srgbClr val="E72903"/>
    <a:srgbClr val="777777"/>
    <a:srgbClr val="99FFCC"/>
    <a:srgbClr val="3A4568"/>
    <a:srgbClr val="045C19"/>
    <a:srgbClr val="604900"/>
    <a:srgbClr val="8E6C00"/>
    <a:srgbClr val="A27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1" autoAdjust="0"/>
    <p:restoredTop sz="95833" autoAdjust="0"/>
  </p:normalViewPr>
  <p:slideViewPr>
    <p:cSldViewPr>
      <p:cViewPr>
        <p:scale>
          <a:sx n="90" d="100"/>
          <a:sy n="90" d="100"/>
        </p:scale>
        <p:origin x="-23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46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E02AC-D815-4502-A504-4F4D13212E45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HELAS -VI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67DAE-D8FC-4409-B607-2BF74085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34004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r>
              <a:rPr lang="en-US" smtClean="0"/>
              <a:t>HELAS -VI Meeting</a:t>
            </a:r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85DDCDB4-966E-40D0-9E31-4D7BC569BF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33616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CDB4-966E-40D0-9E31-4D7BC569BFF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HELAS -VI Meeting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670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CDB4-966E-40D0-9E31-4D7BC569BF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HELAS -VI Meeting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672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CDB4-966E-40D0-9E31-4D7BC569BF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HELAS -VI Meeting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672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CDB4-966E-40D0-9E31-4D7BC569BFF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HELAS VI, September 2,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96F2-D931-4604-961E-1F1BAC301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67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LOHCO Meeting: 2010 Feb 23-24, Tucson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CD4-D115-4AA1-A116-FE92C1762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68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LOHCO Meeting: 2010 Feb 23-24, Tucson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B74A-09D4-4E4A-A845-D79E922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671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LOHCO Meeting: 2010 Feb 23-24, Tucson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796-1E99-4318-BC02-18570BE153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482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LOHCO Meeting: 2010 Feb 23-24, Tucson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486F-B798-4019-B29E-4F02EA9F67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439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LOHCO Meeting: 2010 Feb 23-24, Tucson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4430-5E18-40AF-A913-2DB74A8F3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294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LOHCO Meeting: 2010 Feb 23-24, Tucson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5875-CFA7-4D2B-952B-ABDBD6B442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513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LOHCO Meeting: 2010 Feb 23-24, Tucson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3EB-B02F-456E-B989-7764EAE028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097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LOHCO Meeting: 2010 Feb 23-24, Tucson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CCE2-A0CC-4596-93EE-39000F55C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739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LOHCO Meeting: 2010 Feb 23-24, Tucson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F102-B8ED-4743-A016-786A664965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636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LOHCO Meeting: 2010 Feb 23-24, Tucson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45FA-3A4F-43F3-AB9C-01320D6BDB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457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2/23/2010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LOHCO Meeting: 2010 Feb 23-24, Tucson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A68D-5CCE-40AA-A645-AC6D69D92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5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562600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Comic Sans MS" pitchFamily="66" charset="0"/>
              </a:rPr>
              <a:t>Horizontal Flows in Active Regions from Multi-Spectral Observations of SDO</a:t>
            </a:r>
          </a:p>
          <a:p>
            <a:endParaRPr lang="en-US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Sushant Tripathy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1</a:t>
            </a:r>
          </a:p>
          <a:p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  <a:p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Collaborators 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K. Jain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1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, B. Ravindra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2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, &amp; F. Hill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1</a:t>
            </a:r>
          </a:p>
          <a:p>
            <a:r>
              <a:rPr lang="en-US" sz="18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en-US" sz="1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1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National Solar Observatory, Tucson</a:t>
            </a:r>
          </a:p>
          <a:p>
            <a:r>
              <a:rPr lang="en-US" sz="1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Indian Institute of Astrophysics, Bangalore</a:t>
            </a:r>
          </a:p>
          <a:p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</a:p>
          <a:p>
            <a:endParaRPr lang="en-US" sz="1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05000"/>
            <a:ext cx="8763000" cy="42976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11339_cut.jpg"/>
          <p:cNvPicPr>
            <a:picLocks noChangeAspect="1"/>
          </p:cNvPicPr>
          <p:nvPr/>
        </p:nvPicPr>
        <p:blipFill>
          <a:blip r:embed="rId4" cstate="print"/>
          <a:srcRect l="3636"/>
          <a:stretch>
            <a:fillRect/>
          </a:stretch>
        </p:blipFill>
        <p:spPr>
          <a:xfrm>
            <a:off x="0" y="2368296"/>
            <a:ext cx="4552659" cy="4032504"/>
          </a:xfrm>
          <a:prstGeom prst="rect">
            <a:avLst/>
          </a:prstGeom>
        </p:spPr>
      </p:pic>
      <p:pic>
        <p:nvPicPr>
          <p:cNvPr id="13" name="Picture 12" descr="LCT_inv_AR11339_total_LWS.jpg"/>
          <p:cNvPicPr>
            <a:picLocks noChangeAspect="1"/>
          </p:cNvPicPr>
          <p:nvPr/>
        </p:nvPicPr>
        <p:blipFill>
          <a:blip r:embed="rId5" cstate="print"/>
          <a:srcRect l="3636"/>
          <a:stretch>
            <a:fillRect/>
          </a:stretch>
        </p:blipFill>
        <p:spPr>
          <a:xfrm>
            <a:off x="4588474" y="2365756"/>
            <a:ext cx="4555526" cy="4035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762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Horizontal Sub-surface Flows in </a:t>
            </a:r>
            <a:r>
              <a:rPr lang="en-US" sz="2800" b="1" i="0" dirty="0" smtClean="0">
                <a:solidFill>
                  <a:srgbClr val="0000CC"/>
                </a:solidFill>
                <a:latin typeface="Comic Sans MS" pitchFamily="66" charset="0"/>
              </a:rPr>
              <a:t>AR 11339</a:t>
            </a:r>
          </a:p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(Depth  range 0 – 2 Mm below the surface)</a:t>
            </a:r>
            <a:endParaRPr lang="en-US" sz="2400" i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61530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Fitted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EF2A03"/>
                </a:solidFill>
              </a:rPr>
              <a:t>Inverted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0000CC"/>
                </a:solidFill>
              </a:rPr>
              <a:t>LCT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order to include sufficient number of modes for better flow determination, we </a:t>
            </a:r>
            <a:r>
              <a:rPr lang="en-US" i="0" dirty="0" smtClean="0">
                <a:latin typeface="Comic Sans MS" pitchFamily="66" charset="0"/>
              </a:rPr>
              <a:t>created a mosaic of tiles of 7.5°×7.5° spaced by 2.5° in each direction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NSO-LPL Brown Bag Talk, August 13,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777777"/>
                </a:solidFill>
                <a:latin typeface="Comic Sans MS" pitchFamily="66" charset="0"/>
              </a:rPr>
              <a:t>Comparison between Photospheric and </a:t>
            </a:r>
          </a:p>
          <a:p>
            <a:pPr algn="ctr"/>
            <a:r>
              <a:rPr lang="en-US" b="1" i="0" dirty="0" smtClean="0">
                <a:solidFill>
                  <a:srgbClr val="777777"/>
                </a:solidFill>
                <a:latin typeface="Comic Sans MS" pitchFamily="66" charset="0"/>
              </a:rPr>
              <a:t>Sub-photospheric flows near Surface</a:t>
            </a:r>
            <a:endParaRPr lang="en-US" sz="2400" b="1" i="0" dirty="0" smtClean="0">
              <a:solidFill>
                <a:srgbClr val="777777"/>
              </a:solidFill>
              <a:latin typeface="Comic Sans MS" pitchFamily="66" charset="0"/>
            </a:endParaRPr>
          </a:p>
        </p:txBody>
      </p:sp>
      <p:pic>
        <p:nvPicPr>
          <p:cNvPr id="11" name="Picture 10" descr="LCT_fmode_AR11339_x_LW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648" y="1600200"/>
            <a:ext cx="2816352" cy="2212848"/>
          </a:xfrm>
          <a:prstGeom prst="rect">
            <a:avLst/>
          </a:prstGeom>
        </p:spPr>
      </p:pic>
      <p:pic>
        <p:nvPicPr>
          <p:cNvPr id="14" name="Picture 13" descr="LCT_inv_AR11339_x_LW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648" y="3886200"/>
            <a:ext cx="2816352" cy="22128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1954143" y="353225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777777"/>
                </a:solidFill>
                <a:latin typeface="Comic Sans MS" pitchFamily="66" charset="0"/>
              </a:rPr>
              <a:t>         </a:t>
            </a:r>
            <a:r>
              <a:rPr lang="en-US" sz="1800" b="1" i="0" dirty="0" smtClean="0">
                <a:solidFill>
                  <a:srgbClr val="777777"/>
                </a:solidFill>
                <a:latin typeface="Comic Sans MS" pitchFamily="66" charset="0"/>
              </a:rPr>
              <a:t>From Helioseismology</a:t>
            </a:r>
          </a:p>
          <a:p>
            <a:r>
              <a:rPr lang="en-US" b="1" i="0" dirty="0" smtClean="0">
                <a:solidFill>
                  <a:srgbClr val="777777"/>
                </a:solidFill>
                <a:latin typeface="Comic Sans MS" pitchFamily="66" charset="0"/>
              </a:rPr>
              <a:t>     Inverted             Fitted </a:t>
            </a:r>
            <a:endParaRPr lang="en-US" b="1" i="0" dirty="0">
              <a:solidFill>
                <a:srgbClr val="777777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60198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latin typeface="Comic Sans MS" pitchFamily="66" charset="0"/>
              </a:rPr>
              <a:t>    </a:t>
            </a:r>
            <a:r>
              <a:rPr lang="en-US" b="1" i="0" dirty="0" smtClean="0">
                <a:solidFill>
                  <a:srgbClr val="777777"/>
                </a:solidFill>
                <a:latin typeface="Comic Sans MS" pitchFamily="66" charset="0"/>
              </a:rPr>
              <a:t>From surface features (LCT)</a:t>
            </a:r>
            <a:endParaRPr lang="en-US" b="1" i="0" dirty="0">
              <a:solidFill>
                <a:srgbClr val="777777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1143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AR 11339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1239" y="2971800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p</a:t>
            </a:r>
            <a:r>
              <a:rPr lang="en-US" sz="1600" b="1" dirty="0" smtClean="0"/>
              <a:t> = 0.69</a:t>
            </a:r>
            <a:endParaRPr lang="en-US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2057400" y="5257800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p</a:t>
            </a:r>
            <a:r>
              <a:rPr lang="en-US" sz="1600" b="1" dirty="0" smtClean="0"/>
              <a:t> = 0.71</a:t>
            </a:r>
            <a:endParaRPr lang="en-US" sz="1600" b="1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9" name="Picture 28" descr="LCT_fmode_AR11339_x_LW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3648" y="1600200"/>
            <a:ext cx="2816352" cy="2212848"/>
          </a:xfrm>
          <a:prstGeom prst="rect">
            <a:avLst/>
          </a:prstGeom>
        </p:spPr>
      </p:pic>
      <p:pic>
        <p:nvPicPr>
          <p:cNvPr id="30" name="Picture 29" descr="LCT_inv_AR11339_x_LW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886200"/>
            <a:ext cx="2816352" cy="221284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161376" y="1143000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0" dirty="0" smtClean="0">
                <a:solidFill>
                  <a:srgbClr val="0000CC"/>
                </a:solidFill>
                <a:latin typeface="Comic Sans MS" pitchFamily="66" charset="0"/>
              </a:rPr>
              <a:t>Zonal Component</a:t>
            </a:r>
            <a:endParaRPr lang="en-US" b="1" i="0" dirty="0" smtClean="0">
              <a:solidFill>
                <a:srgbClr val="777777"/>
              </a:solidFill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15519" y="1143000"/>
            <a:ext cx="2861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0000CC"/>
                </a:solidFill>
                <a:latin typeface="Comic Sans MS" pitchFamily="66" charset="0"/>
              </a:rPr>
              <a:t>Meridional Component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484639" y="2971800"/>
            <a:ext cx="9829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p</a:t>
            </a:r>
            <a:r>
              <a:rPr lang="en-US" sz="1600" b="1" dirty="0" smtClean="0"/>
              <a:t> = 0.78</a:t>
            </a:r>
            <a:endParaRPr lang="en-US" sz="1600" b="1" dirty="0"/>
          </a:p>
        </p:txBody>
      </p:sp>
      <p:sp>
        <p:nvSpPr>
          <p:cNvPr id="34" name="Rectangle 33"/>
          <p:cNvSpPr/>
          <p:nvPr/>
        </p:nvSpPr>
        <p:spPr>
          <a:xfrm>
            <a:off x="6477000" y="5300246"/>
            <a:ext cx="9829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p</a:t>
            </a:r>
            <a:r>
              <a:rPr lang="en-US" sz="1600" b="1" dirty="0" smtClean="0"/>
              <a:t> = 0.73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796-1E99-4318-BC02-18570BE153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7" descr="AR11139_fmode_inv_a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3956858" cy="310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1952" y="3620869"/>
            <a:ext cx="143904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365760" rtlCol="0">
            <a:spAutoFit/>
          </a:bodyPr>
          <a:lstStyle/>
          <a:p>
            <a:r>
              <a:rPr lang="en-US" sz="1200" b="1" i="0" dirty="0" err="1" smtClean="0">
                <a:solidFill>
                  <a:srgbClr val="E72903"/>
                </a:solidFill>
              </a:rPr>
              <a:t>Inv</a:t>
            </a:r>
            <a:r>
              <a:rPr lang="en-US" sz="1200" b="1" i="0" dirty="0" smtClean="0">
                <a:solidFill>
                  <a:srgbClr val="E72903"/>
                </a:solidFill>
              </a:rPr>
              <a:t>  </a:t>
            </a:r>
            <a:r>
              <a:rPr lang="en-US" sz="1200" b="1" dirty="0" err="1"/>
              <a:t>r</a:t>
            </a:r>
            <a:r>
              <a:rPr lang="en-US" sz="1200" b="1" baseline="-25000" dirty="0" err="1"/>
              <a:t>p</a:t>
            </a:r>
            <a:r>
              <a:rPr lang="en-US" sz="1200" b="1" dirty="0"/>
              <a:t> = </a:t>
            </a:r>
            <a:r>
              <a:rPr lang="en-US" sz="1200" b="1" dirty="0" smtClean="0"/>
              <a:t>0.54</a:t>
            </a:r>
            <a:endParaRPr lang="en-US" sz="1200" b="1" i="0" dirty="0" smtClean="0">
              <a:solidFill>
                <a:srgbClr val="E72903"/>
              </a:solidFill>
            </a:endParaRPr>
          </a:p>
          <a:p>
            <a:r>
              <a:rPr lang="en-US" sz="1200" b="1" i="0" dirty="0" smtClean="0">
                <a:solidFill>
                  <a:srgbClr val="0000CC"/>
                </a:solidFill>
              </a:rPr>
              <a:t>Fit   </a:t>
            </a:r>
            <a:r>
              <a:rPr lang="en-US" sz="1200" b="1" dirty="0" err="1" smtClean="0"/>
              <a:t>r</a:t>
            </a:r>
            <a:r>
              <a:rPr lang="en-US" sz="1200" b="1" baseline="-25000" dirty="0" err="1" smtClean="0"/>
              <a:t>p</a:t>
            </a:r>
            <a:r>
              <a:rPr lang="en-US" sz="1200" b="1" dirty="0" smtClean="0"/>
              <a:t> </a:t>
            </a:r>
            <a:r>
              <a:rPr lang="en-US" sz="1200" b="1" dirty="0"/>
              <a:t>= </a:t>
            </a:r>
            <a:r>
              <a:rPr lang="en-US" sz="1200" b="1" dirty="0" smtClean="0"/>
              <a:t>0.50</a:t>
            </a:r>
            <a:endParaRPr lang="en-US" sz="1200" b="1" dirty="0"/>
          </a:p>
          <a:p>
            <a:endParaRPr lang="en-US" sz="1200" b="1" i="0" dirty="0">
              <a:solidFill>
                <a:srgbClr val="0000CC"/>
              </a:solidFill>
            </a:endParaRPr>
          </a:p>
        </p:txBody>
      </p:sp>
      <p:sp>
        <p:nvSpPr>
          <p:cNvPr id="11" name="Title 10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Horizontal Flow</a:t>
            </a:r>
          </a:p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Magnitude and Direction   </a:t>
            </a:r>
            <a:endParaRPr lang="en-US" sz="2400" i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2" name="Content Placeholder 11" descr="AR11139_fmode_inv_a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676400"/>
            <a:ext cx="3956858" cy="31089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1800" y="3657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5760" rtlCol="0">
            <a:spAutoFit/>
          </a:bodyPr>
          <a:lstStyle/>
          <a:p>
            <a:r>
              <a:rPr lang="en-US" sz="1200" b="1" i="0" dirty="0" err="1" smtClean="0">
                <a:solidFill>
                  <a:srgbClr val="E72903"/>
                </a:solidFill>
              </a:rPr>
              <a:t>Inv</a:t>
            </a:r>
            <a:r>
              <a:rPr lang="en-US" sz="1200" b="1" i="0" dirty="0" smtClean="0">
                <a:solidFill>
                  <a:srgbClr val="E72903"/>
                </a:solidFill>
              </a:rPr>
              <a:t> </a:t>
            </a:r>
            <a:r>
              <a:rPr lang="en-US" sz="1200" b="1" dirty="0" err="1" smtClean="0"/>
              <a:t>r</a:t>
            </a:r>
            <a:r>
              <a:rPr lang="en-US" sz="1200" b="1" baseline="-25000" dirty="0" err="1" smtClean="0"/>
              <a:t>p</a:t>
            </a:r>
            <a:r>
              <a:rPr lang="en-US" sz="1200" b="1" dirty="0" smtClean="0"/>
              <a:t> </a:t>
            </a:r>
            <a:r>
              <a:rPr lang="en-US" sz="1200" b="1" dirty="0"/>
              <a:t>= </a:t>
            </a:r>
            <a:r>
              <a:rPr lang="en-US" sz="1200" b="1" dirty="0" smtClean="0"/>
              <a:t>0.65</a:t>
            </a:r>
            <a:endParaRPr lang="en-US" sz="1200" b="1" i="0" dirty="0" smtClean="0">
              <a:solidFill>
                <a:srgbClr val="E72903"/>
              </a:solidFill>
            </a:endParaRPr>
          </a:p>
          <a:p>
            <a:r>
              <a:rPr lang="en-US" sz="1200" b="1" i="0" dirty="0" smtClean="0">
                <a:solidFill>
                  <a:srgbClr val="0000CC"/>
                </a:solidFill>
              </a:rPr>
              <a:t>Fit </a:t>
            </a:r>
            <a:r>
              <a:rPr lang="en-US" sz="1200" b="1" dirty="0" err="1"/>
              <a:t>r</a:t>
            </a:r>
            <a:r>
              <a:rPr lang="en-US" sz="1200" b="1" baseline="-25000" dirty="0" err="1"/>
              <a:t>p</a:t>
            </a:r>
            <a:r>
              <a:rPr lang="en-US" sz="1200" b="1" dirty="0"/>
              <a:t> = </a:t>
            </a:r>
            <a:r>
              <a:rPr lang="en-US" sz="1200" b="1" dirty="0" smtClean="0"/>
              <a:t>0.82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" y="5461337"/>
            <a:ext cx="83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magnitude and direction of the flow obtained from Fitted and Inverted velocities are in good agreement with LTC.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NISPLogo_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pic>
        <p:nvPicPr>
          <p:cNvPr id="14" name="Picture 13" descr="n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smtClean="0">
                <a:solidFill>
                  <a:srgbClr val="777777"/>
                </a:solidFill>
                <a:latin typeface="Comic Sans MS" pitchFamily="66" charset="0"/>
              </a:rPr>
              <a:t> </a:t>
            </a:r>
            <a:endParaRPr lang="en-US" sz="2400" b="1" i="0" dirty="0" smtClean="0">
              <a:solidFill>
                <a:srgbClr val="777777"/>
              </a:solidFill>
              <a:latin typeface="Comic Sans MS" pitchFamily="66" charset="0"/>
            </a:endParaRPr>
          </a:p>
        </p:txBody>
      </p:sp>
      <p:sp>
        <p:nvSpPr>
          <p:cNvPr id="10" name="Subtitle 9"/>
          <p:cNvSpPr txBox="1">
            <a:spLocks noGrp="1"/>
          </p:cNvSpPr>
          <p:nvPr>
            <p:ph type="subTitle" idx="1"/>
          </p:nvPr>
        </p:nvSpPr>
        <p:spPr>
          <a:xfrm>
            <a:off x="152400" y="63246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Liu, Zhao &amp; </a:t>
            </a:r>
            <a:r>
              <a:rPr lang="en-US" sz="1600" dirty="0" err="1" smtClean="0"/>
              <a:t>Schuck</a:t>
            </a:r>
            <a:r>
              <a:rPr lang="en-US" sz="1600" dirty="0" smtClean="0"/>
              <a:t> 2013, Solar Physics</a:t>
            </a:r>
            <a:endParaRPr lang="en-US" sz="16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AR_Flow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371600"/>
            <a:ext cx="4727358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2743200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simple  active region containing a round sunspot, inflow in umbra  &amp;</a:t>
            </a:r>
          </a:p>
          <a:p>
            <a:r>
              <a:rPr lang="en-US" dirty="0" smtClean="0"/>
              <a:t>Outflow in penumbra are seen. 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1447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 11084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Comparison between Photospheric (DAVE4VM) and </a:t>
            </a:r>
          </a:p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Sub-photospheric flows (Time-distance)</a:t>
            </a:r>
          </a:p>
          <a:p>
            <a:pPr algn="ctr"/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14257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TD</a:t>
            </a:r>
          </a:p>
          <a:p>
            <a:r>
              <a:rPr lang="en-US" b="1" i="0" dirty="0" smtClean="0">
                <a:solidFill>
                  <a:srgbClr val="00B050"/>
                </a:solidFill>
              </a:rPr>
              <a:t>DAVE4vm</a:t>
            </a:r>
            <a:endParaRPr lang="en-US" b="1" i="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867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DAVE4VM: Differential Affine Velocity      Estimator for Vector </a:t>
            </a:r>
            <a:r>
              <a:rPr lang="en-US" sz="1600" dirty="0" err="1" smtClean="0"/>
              <a:t>Magnetograms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96F2-D931-4604-961E-1F1BAC30163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 descr="Zhao_1.gif"/>
          <p:cNvPicPr>
            <a:picLocks noChangeAspect="1"/>
          </p:cNvPicPr>
          <p:nvPr/>
        </p:nvPicPr>
        <p:blipFill>
          <a:blip r:embed="rId4" cstate="print"/>
          <a:srcRect b="50428"/>
          <a:stretch>
            <a:fillRect/>
          </a:stretch>
        </p:blipFill>
        <p:spPr>
          <a:xfrm>
            <a:off x="228600" y="1371600"/>
            <a:ext cx="5095918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Comparison between Photospheric (DAVE4VM) and </a:t>
            </a:r>
          </a:p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Sub-photospheric flows (Time-distance</a:t>
            </a:r>
            <a:r>
              <a:rPr lang="en-US" sz="2400" i="0" dirty="0" smtClean="0">
                <a:solidFill>
                  <a:srgbClr val="777777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367046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Liu, Zhao &amp; </a:t>
            </a:r>
            <a:r>
              <a:rPr lang="en-US" sz="1600" dirty="0" err="1" smtClean="0"/>
              <a:t>Schuck</a:t>
            </a:r>
            <a:r>
              <a:rPr lang="en-US" sz="1600" dirty="0" smtClean="0"/>
              <a:t> 2013, Solar Physics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429000" y="144482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= 0.76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144780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= 0.89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838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AR 11084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7" name="Picture 16" descr="Zhao_1.gif"/>
          <p:cNvPicPr>
            <a:picLocks noChangeAspect="1"/>
          </p:cNvPicPr>
          <p:nvPr/>
        </p:nvPicPr>
        <p:blipFill>
          <a:blip r:embed="rId4" cstate="print"/>
          <a:srcRect t="50428"/>
          <a:stretch>
            <a:fillRect/>
          </a:stretch>
        </p:blipFill>
        <p:spPr>
          <a:xfrm>
            <a:off x="314279" y="3962400"/>
            <a:ext cx="5095921" cy="2286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10431" y="4114800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= 0.48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434042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r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= 0.64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049327" y="1524000"/>
          <a:ext cx="2408873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"/>
                <a:gridCol w="10372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Vx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0.69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0.71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0.89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Vy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0.78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0.73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0.54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0.48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θ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0.65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0.82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24600" y="3886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Fitted f-modes</a:t>
            </a:r>
          </a:p>
          <a:p>
            <a:r>
              <a:rPr lang="en-US" sz="1800" dirty="0" smtClean="0"/>
              <a:t>Inverted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4648200"/>
            <a:ext cx="3352800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 both cases (RD &amp; TD) , we find a poor correlation in |V | implying a gradient between the surface and sub-surface layers.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990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Comparison of </a:t>
            </a:r>
            <a:r>
              <a:rPr lang="en-US" dirty="0" err="1" smtClean="0">
                <a:solidFill>
                  <a:srgbClr val="0000CC"/>
                </a:solidFill>
              </a:rPr>
              <a:t>r</a:t>
            </a:r>
            <a:r>
              <a:rPr lang="en-US" sz="1600" dirty="0" err="1" smtClean="0">
                <a:solidFill>
                  <a:srgbClr val="0000CC"/>
                </a:solidFill>
              </a:rPr>
              <a:t>p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914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latin typeface="Comic Sans MS" pitchFamily="66" charset="0"/>
              </a:rPr>
              <a:t>Photospheric Flows from LCT as derived </a:t>
            </a:r>
          </a:p>
          <a:p>
            <a:pPr algn="ctr"/>
            <a:r>
              <a:rPr lang="en-US" sz="2400" b="1" i="0" dirty="0" smtClean="0">
                <a:latin typeface="Comic Sans MS" pitchFamily="66" charset="0"/>
              </a:rPr>
              <a:t>from different Observables</a:t>
            </a:r>
          </a:p>
          <a:p>
            <a:pPr algn="ctr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95601" y="2514600"/>
          <a:ext cx="3733800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3100"/>
                <a:gridCol w="1790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Ins/Wavelength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Height</a:t>
                      </a:r>
                      <a:r>
                        <a:rPr lang="en-US" sz="2000" baseline="0" dirty="0" smtClean="0"/>
                        <a:t> above photosphere (km)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AIA 1600</a:t>
                      </a:r>
                      <a:endParaRPr lang="en-US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480 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AIA 1700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360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GONG 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CC"/>
                          </a:solidFill>
                        </a:rPr>
                        <a:t>HMI V 6173 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HMI </a:t>
                      </a:r>
                      <a:r>
                        <a:rPr lang="en-US" sz="2000" dirty="0" err="1" smtClean="0"/>
                        <a:t>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 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* Not used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38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879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AR 11339</a:t>
            </a:r>
            <a:endParaRPr lang="en-US" sz="1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1295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bIns="0" rtlCol="0">
            <a:spAutoFit/>
          </a:bodyPr>
          <a:lstStyle/>
          <a:p>
            <a:r>
              <a:rPr lang="en-US" sz="1200" b="1" i="0" dirty="0" smtClean="0"/>
              <a:t>Intensity</a:t>
            </a:r>
          </a:p>
          <a:p>
            <a:endParaRPr lang="en-US" sz="1200" b="1" i="0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685800"/>
            <a:ext cx="6400800" cy="548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56388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AR 11092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err="1" smtClean="0">
                <a:solidFill>
                  <a:srgbClr val="0000CC"/>
                </a:solidFill>
                <a:latin typeface="Comic Sans MS" pitchFamily="66" charset="0"/>
              </a:rPr>
              <a:t>Photospheric</a:t>
            </a:r>
            <a:r>
              <a:rPr lang="en-US" sz="2400" i="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flows from LCT</a:t>
            </a:r>
          </a:p>
        </p:txBody>
      </p:sp>
    </p:spTree>
    <p:extLst>
      <p:ext uri="{BB962C8B-B14F-4D97-AF65-F5344CB8AC3E}">
        <p14:creationId xmlns="" xmlns:p14="http://schemas.microsoft.com/office/powerpoint/2010/main" val="37732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879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AR 11339</a:t>
            </a:r>
            <a:endParaRPr lang="en-US" sz="1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1295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bIns="0" rtlCol="0">
            <a:spAutoFit/>
          </a:bodyPr>
          <a:lstStyle/>
          <a:p>
            <a:r>
              <a:rPr lang="en-US" sz="1200" b="1" i="0" dirty="0" smtClean="0"/>
              <a:t>Intensity</a:t>
            </a:r>
          </a:p>
          <a:p>
            <a:r>
              <a:rPr lang="en-US" sz="1200" b="1" i="0" dirty="0" smtClean="0">
                <a:solidFill>
                  <a:srgbClr val="0000CC"/>
                </a:solidFill>
              </a:rPr>
              <a:t>Doppler</a:t>
            </a:r>
            <a:endParaRPr lang="en-US" sz="1200" b="1" i="0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00800" cy="548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56388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AR 11092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err="1" smtClean="0">
                <a:solidFill>
                  <a:srgbClr val="0000CC"/>
                </a:solidFill>
                <a:latin typeface="Comic Sans MS" pitchFamily="66" charset="0"/>
              </a:rPr>
              <a:t>Photospheric</a:t>
            </a:r>
            <a:r>
              <a:rPr lang="en-US" sz="2400" i="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flows from LCT</a:t>
            </a:r>
          </a:p>
        </p:txBody>
      </p:sp>
    </p:spTree>
    <p:extLst>
      <p:ext uri="{BB962C8B-B14F-4D97-AF65-F5344CB8AC3E}">
        <p14:creationId xmlns="" xmlns:p14="http://schemas.microsoft.com/office/powerpoint/2010/main" val="37732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879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AR 11339</a:t>
            </a:r>
            <a:endParaRPr lang="en-US" sz="1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1295400"/>
            <a:ext cx="114300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bIns="0" rtlCol="0">
            <a:spAutoFit/>
          </a:bodyPr>
          <a:lstStyle/>
          <a:p>
            <a:r>
              <a:rPr lang="en-US" sz="1200" b="1" i="0" dirty="0" smtClean="0"/>
              <a:t>Intensity</a:t>
            </a:r>
          </a:p>
          <a:p>
            <a:r>
              <a:rPr lang="en-US" sz="1200" b="1" i="0" dirty="0" smtClean="0">
                <a:solidFill>
                  <a:srgbClr val="0000CC"/>
                </a:solidFill>
              </a:rPr>
              <a:t>Doppler</a:t>
            </a:r>
          </a:p>
          <a:p>
            <a:r>
              <a:rPr lang="en-US" sz="1200" b="1" i="0" dirty="0" smtClean="0">
                <a:solidFill>
                  <a:srgbClr val="00B050"/>
                </a:solidFill>
              </a:rPr>
              <a:t>AIA 1600</a:t>
            </a:r>
            <a:endParaRPr lang="en-US" sz="1200" b="1" i="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685800"/>
            <a:ext cx="6400800" cy="548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56388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AR 11092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err="1" smtClean="0">
                <a:solidFill>
                  <a:srgbClr val="0000CC"/>
                </a:solidFill>
                <a:latin typeface="Comic Sans MS" pitchFamily="66" charset="0"/>
              </a:rPr>
              <a:t>Photospheric</a:t>
            </a:r>
            <a:r>
              <a:rPr lang="en-US" sz="2400" i="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flows from LCT</a:t>
            </a:r>
          </a:p>
        </p:txBody>
      </p:sp>
    </p:spTree>
    <p:extLst>
      <p:ext uri="{BB962C8B-B14F-4D97-AF65-F5344CB8AC3E}">
        <p14:creationId xmlns="" xmlns:p14="http://schemas.microsoft.com/office/powerpoint/2010/main" val="37732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879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AR 11339</a:t>
            </a:r>
            <a:endParaRPr lang="en-US" sz="1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1295400"/>
            <a:ext cx="11430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bIns="0" rtlCol="0">
            <a:spAutoFit/>
          </a:bodyPr>
          <a:lstStyle/>
          <a:p>
            <a:r>
              <a:rPr lang="en-US" sz="1200" b="1" i="0" dirty="0" smtClean="0"/>
              <a:t>Intensity</a:t>
            </a:r>
          </a:p>
          <a:p>
            <a:r>
              <a:rPr lang="en-US" sz="1200" b="1" i="0" dirty="0" smtClean="0">
                <a:solidFill>
                  <a:srgbClr val="0000CC"/>
                </a:solidFill>
              </a:rPr>
              <a:t>Doppler</a:t>
            </a:r>
          </a:p>
          <a:p>
            <a:r>
              <a:rPr lang="en-US" sz="1200" b="1" i="0" dirty="0" smtClean="0">
                <a:solidFill>
                  <a:srgbClr val="00B050"/>
                </a:solidFill>
              </a:rPr>
              <a:t>AIA 1600</a:t>
            </a:r>
          </a:p>
          <a:p>
            <a:r>
              <a:rPr lang="en-US" sz="1200" b="1" i="0" dirty="0" smtClean="0">
                <a:solidFill>
                  <a:srgbClr val="FF0000"/>
                </a:solidFill>
              </a:rPr>
              <a:t>AIA 1700</a:t>
            </a:r>
            <a:endParaRPr lang="en-US" sz="1200" b="1" i="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685800"/>
            <a:ext cx="6400800" cy="548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56388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AR 11092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err="1" smtClean="0">
                <a:solidFill>
                  <a:srgbClr val="0000CC"/>
                </a:solidFill>
                <a:latin typeface="Comic Sans MS" pitchFamily="66" charset="0"/>
              </a:rPr>
              <a:t>Photospheric</a:t>
            </a:r>
            <a:r>
              <a:rPr lang="en-US" sz="2400" i="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flows from LCT</a:t>
            </a:r>
          </a:p>
        </p:txBody>
      </p:sp>
    </p:spTree>
    <p:extLst>
      <p:ext uri="{BB962C8B-B14F-4D97-AF65-F5344CB8AC3E}">
        <p14:creationId xmlns="" xmlns:p14="http://schemas.microsoft.com/office/powerpoint/2010/main" val="37732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Introduction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981950" cy="5257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 marL="342900" indent="-342900"/>
            <a:r>
              <a:rPr lang="en-US" sz="1800" dirty="0" smtClean="0">
                <a:latin typeface="Comic Sans MS" pitchFamily="66" charset="0"/>
              </a:rPr>
              <a:t>Precise knowledge of sub-surface flows is crucial for understanding the  long-term variability of the Sun. For dynamo models, observations spanning 11 to 22 years are required. </a:t>
            </a:r>
          </a:p>
          <a:p>
            <a:pPr marL="342900" indent="-342900"/>
            <a:endParaRPr lang="en-US" sz="1800" dirty="0" smtClean="0">
              <a:latin typeface="Comic Sans MS" pitchFamily="66" charset="0"/>
            </a:endParaRPr>
          </a:p>
          <a:p>
            <a:pPr marL="342900" indent="-342900"/>
            <a:r>
              <a:rPr lang="en-US" sz="1800" dirty="0" smtClean="0">
                <a:latin typeface="Comic Sans MS" pitchFamily="66" charset="0"/>
              </a:rPr>
              <a:t>During this period,  the observing systems may change (e.g. MDI and HMI using different spectral lines).</a:t>
            </a:r>
          </a:p>
          <a:p>
            <a:pPr marL="342900" indent="-342900"/>
            <a:endParaRPr lang="en-US" sz="1800" dirty="0" smtClean="0">
              <a:latin typeface="Comic Sans MS" pitchFamily="66" charset="0"/>
            </a:endParaRPr>
          </a:p>
          <a:p>
            <a:pPr marL="342900" indent="-342900"/>
            <a:r>
              <a:rPr lang="en-US" sz="1800" dirty="0" smtClean="0">
                <a:latin typeface="Comic Sans MS" pitchFamily="66" charset="0"/>
              </a:rPr>
              <a:t>Thus the flow fields (and other parameters )  derived from different observables require validation.  </a:t>
            </a:r>
          </a:p>
          <a:p>
            <a:pPr marL="342900" indent="-342900"/>
            <a:endParaRPr lang="en-US" sz="1800" dirty="0" smtClean="0">
              <a:latin typeface="Comic Sans MS" pitchFamily="66" charset="0"/>
            </a:endParaRPr>
          </a:p>
          <a:p>
            <a:pPr marL="342900" indent="-342900"/>
            <a:r>
              <a:rPr lang="en-US" sz="1800" dirty="0" smtClean="0">
                <a:latin typeface="Comic Sans MS" pitchFamily="66" charset="0"/>
              </a:rPr>
              <a:t>In the past, some effort has been made using GONG and MOTH data from South pole. </a:t>
            </a:r>
          </a:p>
          <a:p>
            <a:pPr marL="342900" indent="-342900"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796-1E99-4318-BC02-18570BE153F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pic>
        <p:nvPicPr>
          <p:cNvPr id="6" name="Picture 5" descr="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1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879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AR 11339</a:t>
            </a:r>
            <a:endParaRPr lang="en-US" sz="1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00800" cy="54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1295400"/>
            <a:ext cx="11430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bIns="0" rtlCol="0">
            <a:spAutoFit/>
          </a:bodyPr>
          <a:lstStyle/>
          <a:p>
            <a:r>
              <a:rPr lang="en-US" sz="1200" b="1" i="0" dirty="0" smtClean="0"/>
              <a:t>Intensity</a:t>
            </a:r>
          </a:p>
          <a:p>
            <a:r>
              <a:rPr lang="en-US" sz="1200" b="1" i="0" dirty="0" smtClean="0">
                <a:solidFill>
                  <a:srgbClr val="0000CC"/>
                </a:solidFill>
              </a:rPr>
              <a:t>Doppler</a:t>
            </a:r>
          </a:p>
          <a:p>
            <a:r>
              <a:rPr lang="en-US" sz="1200" b="1" i="0" dirty="0" smtClean="0">
                <a:solidFill>
                  <a:schemeClr val="accent6"/>
                </a:solidFill>
              </a:rPr>
              <a:t>AIA 1600</a:t>
            </a:r>
          </a:p>
          <a:p>
            <a:r>
              <a:rPr lang="en-US" sz="1200" b="1" i="0" dirty="0" smtClean="0">
                <a:solidFill>
                  <a:srgbClr val="FF0000"/>
                </a:solidFill>
              </a:rPr>
              <a:t>AIA 1700</a:t>
            </a:r>
            <a:endParaRPr lang="en-US" sz="1200" b="1" i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6388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AR 11093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err="1" smtClean="0">
                <a:solidFill>
                  <a:srgbClr val="0000CC"/>
                </a:solidFill>
                <a:latin typeface="Comic Sans MS" pitchFamily="66" charset="0"/>
              </a:rPr>
              <a:t>Photospheric</a:t>
            </a:r>
            <a:r>
              <a:rPr lang="en-US" sz="2400" i="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flows from LCT</a:t>
            </a:r>
          </a:p>
        </p:txBody>
      </p:sp>
    </p:spTree>
    <p:extLst>
      <p:ext uri="{BB962C8B-B14F-4D97-AF65-F5344CB8AC3E}">
        <p14:creationId xmlns="" xmlns:p14="http://schemas.microsoft.com/office/powerpoint/2010/main" val="22618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879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AR 11339</a:t>
            </a:r>
            <a:endParaRPr lang="en-US" sz="1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00800" cy="54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1295400"/>
            <a:ext cx="11430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bIns="0" rtlCol="0">
            <a:spAutoFit/>
          </a:bodyPr>
          <a:lstStyle/>
          <a:p>
            <a:r>
              <a:rPr lang="en-US" sz="1200" b="1" i="0" dirty="0" smtClean="0"/>
              <a:t>Intensity</a:t>
            </a:r>
          </a:p>
          <a:p>
            <a:r>
              <a:rPr lang="en-US" sz="1200" b="1" i="0" dirty="0" smtClean="0">
                <a:solidFill>
                  <a:srgbClr val="0000CC"/>
                </a:solidFill>
              </a:rPr>
              <a:t>Doppler</a:t>
            </a:r>
          </a:p>
          <a:p>
            <a:r>
              <a:rPr lang="en-US" sz="1200" b="1" i="0" dirty="0" smtClean="0">
                <a:solidFill>
                  <a:schemeClr val="accent6"/>
                </a:solidFill>
              </a:rPr>
              <a:t>AIA 1600</a:t>
            </a:r>
          </a:p>
          <a:p>
            <a:r>
              <a:rPr lang="en-US" sz="1200" b="1" i="0" dirty="0" smtClean="0">
                <a:solidFill>
                  <a:srgbClr val="FF0000"/>
                </a:solidFill>
              </a:rPr>
              <a:t>AIA 1700</a:t>
            </a:r>
            <a:endParaRPr lang="en-US" sz="1200" b="1" i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6388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AR 11330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err="1" smtClean="0">
                <a:solidFill>
                  <a:srgbClr val="0000CC"/>
                </a:solidFill>
                <a:latin typeface="Comic Sans MS" pitchFamily="66" charset="0"/>
              </a:rPr>
              <a:t>Photospheric</a:t>
            </a:r>
            <a:r>
              <a:rPr lang="en-US" sz="2400" i="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flows from LCT</a:t>
            </a:r>
          </a:p>
        </p:txBody>
      </p:sp>
    </p:spTree>
    <p:extLst>
      <p:ext uri="{BB962C8B-B14F-4D97-AF65-F5344CB8AC3E}">
        <p14:creationId xmlns="" xmlns:p14="http://schemas.microsoft.com/office/powerpoint/2010/main" val="28479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879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AR 11339</a:t>
            </a:r>
            <a:endParaRPr lang="en-US" sz="1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00800" cy="54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1295400"/>
            <a:ext cx="11430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bIns="0" rtlCol="0">
            <a:spAutoFit/>
          </a:bodyPr>
          <a:lstStyle/>
          <a:p>
            <a:r>
              <a:rPr lang="en-US" sz="1200" b="1" i="0" dirty="0" smtClean="0"/>
              <a:t>Intensity</a:t>
            </a:r>
          </a:p>
          <a:p>
            <a:r>
              <a:rPr lang="en-US" sz="1200" b="1" i="0" dirty="0" smtClean="0">
                <a:solidFill>
                  <a:srgbClr val="0000CC"/>
                </a:solidFill>
              </a:rPr>
              <a:t>Doppler</a:t>
            </a:r>
          </a:p>
          <a:p>
            <a:r>
              <a:rPr lang="en-US" sz="1200" b="1" i="0" dirty="0" smtClean="0">
                <a:solidFill>
                  <a:schemeClr val="accent6"/>
                </a:solidFill>
              </a:rPr>
              <a:t>AIA 1600</a:t>
            </a:r>
          </a:p>
          <a:p>
            <a:r>
              <a:rPr lang="en-US" sz="1200" b="1" i="0" dirty="0" smtClean="0">
                <a:solidFill>
                  <a:srgbClr val="FF0000"/>
                </a:solidFill>
              </a:rPr>
              <a:t>AIA 1700</a:t>
            </a:r>
            <a:endParaRPr lang="en-US" sz="1200" b="1" i="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6388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AR 11339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6073914"/>
            <a:ext cx="6743700" cy="707886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b="1" i="0" dirty="0" smtClean="0">
                <a:solidFill>
                  <a:schemeClr val="bg1"/>
                </a:solidFill>
                <a:latin typeface="Comic Sans MS" pitchFamily="66" charset="0"/>
              </a:rPr>
              <a:t>Photospheric Flows from different Observables as DERIVED using  LCT agree reasonably well.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err="1" smtClean="0">
                <a:solidFill>
                  <a:srgbClr val="0000CC"/>
                </a:solidFill>
                <a:latin typeface="Comic Sans MS" pitchFamily="66" charset="0"/>
              </a:rPr>
              <a:t>Photospheric</a:t>
            </a:r>
            <a:r>
              <a:rPr lang="en-US" sz="2400" i="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flows from LCT</a:t>
            </a:r>
          </a:p>
        </p:txBody>
      </p:sp>
    </p:spTree>
    <p:extLst>
      <p:ext uri="{BB962C8B-B14F-4D97-AF65-F5344CB8AC3E}">
        <p14:creationId xmlns="" xmlns:p14="http://schemas.microsoft.com/office/powerpoint/2010/main" val="19642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Content Placeholder 4" descr="mult_11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39" y="1439862"/>
            <a:ext cx="5076561" cy="4351338"/>
          </a:xfrm>
          <a:prstGeom prst="rect">
            <a:avLst/>
          </a:prstGeom>
        </p:spPr>
      </p:pic>
      <p:pic>
        <p:nvPicPr>
          <p:cNvPr id="9" name="Content Placeholder 7" descr="theta_cor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600200"/>
            <a:ext cx="3886200" cy="3331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Comparison of subsurface flows in different observables </a:t>
            </a:r>
          </a:p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(using f-mode fitted velocities)</a:t>
            </a:r>
            <a:endParaRPr lang="en-US" sz="2400" i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153090"/>
            <a:ext cx="4495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INT    </a:t>
            </a:r>
            <a:r>
              <a:rPr lang="en-US" b="1" dirty="0" smtClean="0">
                <a:solidFill>
                  <a:srgbClr val="0000CC"/>
                </a:solidFill>
              </a:rPr>
              <a:t>DOPPLER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AIA1600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E72903"/>
                </a:solidFill>
              </a:rPr>
              <a:t>AIA1700</a:t>
            </a:r>
            <a:endParaRPr lang="en-US" b="1" dirty="0">
              <a:solidFill>
                <a:srgbClr val="E7290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5471160"/>
            <a:ext cx="3810000" cy="10058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The subsurface flows derived from intensity observables agree better than the Doppler observation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56958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 11093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1066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We use  a</a:t>
            </a:r>
            <a:r>
              <a:rPr lang="en-US" sz="1800" i="0" dirty="0" smtClean="0">
                <a:latin typeface="Comic Sans MS" pitchFamily="66" charset="0"/>
              </a:rPr>
              <a:t> mosaic of tiles of 5°×5° spaced by 2.5° in each direction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38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796-1E99-4318-BC02-18570BE153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Content Placeholder 4" descr="mult_1109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67200" y="990600"/>
            <a:ext cx="3307080" cy="2834640"/>
          </a:xfrm>
        </p:spPr>
      </p:pic>
      <p:pic>
        <p:nvPicPr>
          <p:cNvPr id="6" name="Content Placeholder 4" descr="mult_11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" y="975360"/>
            <a:ext cx="3307080" cy="2834640"/>
          </a:xfrm>
          <a:prstGeom prst="rect">
            <a:avLst/>
          </a:prstGeom>
        </p:spPr>
      </p:pic>
      <p:pic>
        <p:nvPicPr>
          <p:cNvPr id="7" name="Content Placeholder 4" descr="mult_11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" y="4023360"/>
            <a:ext cx="330708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1040" y="4572000"/>
            <a:ext cx="402336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INT    </a:t>
            </a:r>
            <a:r>
              <a:rPr lang="en-US" b="1" dirty="0" smtClean="0">
                <a:solidFill>
                  <a:srgbClr val="0000CC"/>
                </a:solidFill>
              </a:rPr>
              <a:t>DOPPLER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AIA1600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E72903"/>
                </a:solidFill>
              </a:rPr>
              <a:t>AIA1700</a:t>
            </a:r>
            <a:endParaRPr lang="en-US" b="1" dirty="0">
              <a:solidFill>
                <a:srgbClr val="E7290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623560"/>
            <a:ext cx="3810000" cy="10058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The subsurface flows derived from intensity observables agree better than the Doppler observation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" name="Picture 9" descr="NISPLogo_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pic>
        <p:nvPicPr>
          <p:cNvPr id="11" name="Picture 10" descr="ns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Comparison of subsurface flows in different observables (using fitted velocities)</a:t>
            </a:r>
            <a:endParaRPr lang="en-US" sz="2400" i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762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AR 11092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762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AR 11330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733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AR 11339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>
            <a:norm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Subsurface Inverted flows from different observables (averaged over 0-2 Mm)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8" name="Content Placeholder 7" descr="lct-w4_11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3719" y="1825625"/>
            <a:ext cx="5076561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4430-5E18-40AF-A913-2DB74A8F373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6153090"/>
            <a:ext cx="4495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INT    </a:t>
            </a:r>
            <a:r>
              <a:rPr lang="en-US" b="1" dirty="0" smtClean="0">
                <a:solidFill>
                  <a:srgbClr val="0000CC"/>
                </a:solidFill>
              </a:rPr>
              <a:t>DOPPLER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AIA1600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E72903"/>
                </a:solidFill>
              </a:rPr>
              <a:t>AIA1700</a:t>
            </a:r>
            <a:endParaRPr lang="en-US" b="1" dirty="0">
              <a:solidFill>
                <a:srgbClr val="E72903"/>
              </a:solidFill>
            </a:endParaRPr>
          </a:p>
        </p:txBody>
      </p:sp>
      <p:pic>
        <p:nvPicPr>
          <p:cNvPr id="9" name="Picture 8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pic>
        <p:nvPicPr>
          <p:cNvPr id="10" name="Picture 9" descr="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00584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Scatter plots between different observables </a:t>
            </a:r>
            <a:b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for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AR 11093 (averaged over 0-2 Mm)</a:t>
            </a:r>
            <a:endParaRPr lang="en-US" sz="2800" dirty="0"/>
          </a:p>
        </p:txBody>
      </p:sp>
      <p:pic>
        <p:nvPicPr>
          <p:cNvPr id="6" name="Content Placeholder 5" descr="4w_u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3200400" cy="2743200"/>
          </a:xfrm>
        </p:spPr>
      </p:pic>
      <p:pic>
        <p:nvPicPr>
          <p:cNvPr id="7" name="Content Placeholder 6" descr="4w_u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295400"/>
            <a:ext cx="3200400" cy="2743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4430-5E18-40AF-A913-2DB74A8F373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 descr="4w_th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14800"/>
            <a:ext cx="3200400" cy="2743200"/>
          </a:xfrm>
          <a:prstGeom prst="rect">
            <a:avLst/>
          </a:prstGeom>
        </p:spPr>
      </p:pic>
      <p:pic>
        <p:nvPicPr>
          <p:cNvPr id="10" name="Picture 9" descr="4w_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038600"/>
            <a:ext cx="3200400" cy="2743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50839" y="2743200"/>
            <a:ext cx="9829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r</a:t>
            </a:r>
            <a:r>
              <a:rPr lang="en-US" sz="1200" b="1" baseline="-25000" dirty="0" err="1" smtClean="0"/>
              <a:t>p</a:t>
            </a:r>
            <a:r>
              <a:rPr lang="en-US" sz="1200" b="1" dirty="0" smtClean="0"/>
              <a:t> = </a:t>
            </a:r>
            <a:r>
              <a:rPr lang="en-US" sz="1200" b="1" dirty="0" smtClean="0">
                <a:solidFill>
                  <a:srgbClr val="0000CC"/>
                </a:solidFill>
              </a:rPr>
              <a:t>0.57</a:t>
            </a:r>
          </a:p>
          <a:p>
            <a:r>
              <a:rPr lang="en-US" sz="1200" b="1" dirty="0" smtClean="0"/>
              <a:t>       </a:t>
            </a:r>
            <a:r>
              <a:rPr lang="en-US" sz="1200" b="1" dirty="0" smtClean="0">
                <a:solidFill>
                  <a:srgbClr val="00B050"/>
                </a:solidFill>
              </a:rPr>
              <a:t>0.94</a:t>
            </a:r>
          </a:p>
          <a:p>
            <a:r>
              <a:rPr lang="en-US" sz="1200" b="1" dirty="0" smtClean="0"/>
              <a:t>       </a:t>
            </a:r>
            <a:r>
              <a:rPr lang="en-US" sz="1200" b="1" dirty="0" smtClean="0">
                <a:solidFill>
                  <a:srgbClr val="FF0000"/>
                </a:solidFill>
              </a:rPr>
              <a:t>0.95</a:t>
            </a:r>
          </a:p>
          <a:p>
            <a:endParaRPr lang="en-US" sz="1600" b="1" dirty="0"/>
          </a:p>
        </p:txBody>
      </p:sp>
      <p:pic>
        <p:nvPicPr>
          <p:cNvPr id="15" name="Picture 14" descr="NISPLogo_s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pic>
        <p:nvPicPr>
          <p:cNvPr id="16" name="Picture 15" descr="ns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84639" y="2826603"/>
            <a:ext cx="982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r</a:t>
            </a:r>
            <a:r>
              <a:rPr lang="en-US" sz="1200" b="1" baseline="-25000" dirty="0" err="1" smtClean="0"/>
              <a:t>p</a:t>
            </a:r>
            <a:r>
              <a:rPr lang="en-US" sz="1200" b="1" dirty="0" smtClean="0"/>
              <a:t> = </a:t>
            </a:r>
            <a:r>
              <a:rPr lang="en-US" sz="1200" b="1" dirty="0" smtClean="0">
                <a:solidFill>
                  <a:srgbClr val="0000CC"/>
                </a:solidFill>
              </a:rPr>
              <a:t>0.56</a:t>
            </a:r>
          </a:p>
          <a:p>
            <a:r>
              <a:rPr lang="en-US" sz="1200" b="1" dirty="0" smtClean="0"/>
              <a:t>       </a:t>
            </a:r>
            <a:r>
              <a:rPr lang="en-US" sz="1200" b="1" dirty="0" smtClean="0">
                <a:solidFill>
                  <a:srgbClr val="00B050"/>
                </a:solidFill>
              </a:rPr>
              <a:t>0.97</a:t>
            </a:r>
            <a:r>
              <a:rPr lang="en-US" sz="1200" b="1" dirty="0" smtClean="0"/>
              <a:t>              </a:t>
            </a:r>
            <a:r>
              <a:rPr lang="en-US" sz="1200" b="1" dirty="0" smtClean="0">
                <a:solidFill>
                  <a:srgbClr val="FF0000"/>
                </a:solidFill>
              </a:rPr>
              <a:t>                    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       0.97</a:t>
            </a:r>
          </a:p>
          <a:p>
            <a:endParaRPr lang="en-US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6477000" y="5584448"/>
            <a:ext cx="9829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r</a:t>
            </a:r>
            <a:r>
              <a:rPr lang="en-US" sz="1200" b="1" baseline="-25000" dirty="0" err="1" smtClean="0"/>
              <a:t>p</a:t>
            </a:r>
            <a:r>
              <a:rPr lang="en-US" sz="1200" b="1" dirty="0" smtClean="0"/>
              <a:t> = </a:t>
            </a:r>
            <a:r>
              <a:rPr lang="en-US" sz="1200" b="1" dirty="0" smtClean="0">
                <a:solidFill>
                  <a:srgbClr val="0000CC"/>
                </a:solidFill>
              </a:rPr>
              <a:t>0.78</a:t>
            </a:r>
          </a:p>
          <a:p>
            <a:r>
              <a:rPr lang="en-US" sz="1200" b="1" dirty="0" smtClean="0"/>
              <a:t>       </a:t>
            </a:r>
            <a:r>
              <a:rPr lang="en-US" sz="1200" b="1" dirty="0" smtClean="0">
                <a:solidFill>
                  <a:srgbClr val="00B050"/>
                </a:solidFill>
              </a:rPr>
              <a:t>0.90</a:t>
            </a:r>
          </a:p>
          <a:p>
            <a:r>
              <a:rPr lang="en-US" sz="1200" b="1" dirty="0" smtClean="0"/>
              <a:t>       </a:t>
            </a:r>
            <a:r>
              <a:rPr lang="en-US" sz="1200" b="1" dirty="0" smtClean="0">
                <a:solidFill>
                  <a:srgbClr val="FF0000"/>
                </a:solidFill>
              </a:rPr>
              <a:t>0.90</a:t>
            </a:r>
          </a:p>
          <a:p>
            <a:endParaRPr lang="en-US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2750839" y="5569803"/>
            <a:ext cx="982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r</a:t>
            </a:r>
            <a:r>
              <a:rPr lang="en-US" sz="1200" b="1" baseline="-25000" dirty="0" err="1" smtClean="0"/>
              <a:t>p</a:t>
            </a:r>
            <a:r>
              <a:rPr lang="en-US" sz="1200" b="1" dirty="0" smtClean="0"/>
              <a:t> = </a:t>
            </a:r>
            <a:r>
              <a:rPr lang="en-US" sz="1200" b="1" dirty="0" smtClean="0">
                <a:solidFill>
                  <a:srgbClr val="0000CC"/>
                </a:solidFill>
              </a:rPr>
              <a:t>0.44</a:t>
            </a:r>
          </a:p>
          <a:p>
            <a:r>
              <a:rPr lang="en-US" sz="1200" b="1" dirty="0" smtClean="0"/>
              <a:t>       </a:t>
            </a:r>
            <a:r>
              <a:rPr lang="en-US" sz="1200" b="1" dirty="0" smtClean="0">
                <a:solidFill>
                  <a:srgbClr val="00B050"/>
                </a:solidFill>
              </a:rPr>
              <a:t>0.90</a:t>
            </a:r>
          </a:p>
          <a:p>
            <a:r>
              <a:rPr lang="en-US" sz="1200" b="1" dirty="0" smtClean="0"/>
              <a:t>       </a:t>
            </a:r>
            <a:r>
              <a:rPr lang="en-US" sz="1200" b="1" dirty="0" smtClean="0">
                <a:solidFill>
                  <a:srgbClr val="FF0000"/>
                </a:solidFill>
              </a:rPr>
              <a:t>0.91</a:t>
            </a:r>
          </a:p>
          <a:p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4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777777"/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219200"/>
            <a:ext cx="8610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323764"/>
              </a:buClr>
              <a:buFont typeface="Wingdings" pitchFamily="2" charset="2"/>
              <a:buChar char="Ø"/>
            </a:pPr>
            <a:r>
              <a:rPr lang="en-US" i="0" dirty="0" smtClean="0">
                <a:solidFill>
                  <a:srgbClr val="323764"/>
                </a:solidFill>
                <a:latin typeface="Comic Sans MS" pitchFamily="66" charset="0"/>
              </a:rPr>
              <a:t>We have compared horizontal flow fields near the surface using helioseismology and local correlation tracking methods.</a:t>
            </a:r>
          </a:p>
          <a:p>
            <a:pPr marL="36576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i="0" dirty="0" smtClean="0">
                <a:solidFill>
                  <a:srgbClr val="323764"/>
                </a:solidFill>
                <a:latin typeface="Comic Sans MS" pitchFamily="66" charset="0"/>
              </a:rPr>
              <a:t> </a:t>
            </a:r>
            <a:r>
              <a:rPr lang="en-US" i="0" dirty="0" smtClean="0">
                <a:solidFill>
                  <a:srgbClr val="0000CC"/>
                </a:solidFill>
                <a:latin typeface="Comic Sans MS" pitchFamily="66" charset="0"/>
              </a:rPr>
              <a:t>There is a strong correlation between photospheric and sub-photospheric flows near surface. The correlation coefficient for individual components of the flows is positive and significant. This  clearly indicates that despite the absorption of acoustic power in active regions, </a:t>
            </a:r>
            <a:r>
              <a:rPr lang="en-US" i="0" dirty="0" smtClean="0">
                <a:solidFill>
                  <a:srgbClr val="FF0000"/>
                </a:solidFill>
                <a:latin typeface="Comic Sans MS" pitchFamily="66" charset="0"/>
              </a:rPr>
              <a:t>the flows calculated using helioseismology techniques, e.g., ring-diagram technique, are reliable.</a:t>
            </a:r>
          </a:p>
          <a:p>
            <a:pPr marL="36576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i="0" dirty="0" smtClean="0">
                <a:latin typeface="Comic Sans MS" pitchFamily="66" charset="0"/>
              </a:rPr>
              <a:t>The surface or subsurface flows derived from different observables (using either LCT, fitted or inverted) agree reasonably well with other i.e. </a:t>
            </a:r>
            <a:r>
              <a:rPr lang="en-US" i="0" dirty="0" smtClean="0">
                <a:solidFill>
                  <a:srgbClr val="FF0000"/>
                </a:solidFill>
                <a:latin typeface="Comic Sans MS" pitchFamily="66" charset="0"/>
              </a:rPr>
              <a:t>the inference of horizontal flows near the surface in active regions do not change significantly with the choice of spectral lines. </a:t>
            </a:r>
          </a:p>
          <a:p>
            <a:endParaRPr lang="en-US" i="0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Objective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981950" cy="5257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omic Sans MS" pitchFamily="66" charset="0"/>
              </a:rPr>
              <a:t>Our goal is  to compare surface flows  derived from LCT and those from ring-diagram technique below the sub-photosphere (0-2 Mm).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omic Sans MS" pitchFamily="66" charset="0"/>
              </a:rPr>
              <a:t>Investigate the sensitivity of the inferred subsurface flows using spectral lines from HMI and AIA.</a:t>
            </a:r>
          </a:p>
          <a:p>
            <a:pPr marL="342900" indent="-34290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None/>
            </a:pPr>
            <a:r>
              <a:rPr lang="en-US" sz="2000" dirty="0" smtClean="0"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For this purpose,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f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our 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active regions,  two simple, isolated (AR 11092, 11093) containing round sunspots and two multi-polar complex (AR 11330, AR 11339) regions were selected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796-1E99-4318-BC02-18570BE153F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pic>
        <p:nvPicPr>
          <p:cNvPr id="6" name="Picture 5" descr="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1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"/>
            <a:ext cx="9144000" cy="9144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Data Processing </a:t>
            </a:r>
            <a:endParaRPr lang="en-US" sz="2400" i="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073289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i="0" dirty="0" smtClean="0">
              <a:latin typeface="Comic Sans MS" pitchFamily="66" charset="0"/>
            </a:endParaRPr>
          </a:p>
          <a:p>
            <a:pPr marL="0" lvl="1"/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Sub-photospheric flows are calculated using ring-diagram technique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.</a:t>
            </a:r>
          </a:p>
          <a:p>
            <a:pPr marL="0" lvl="1"/>
            <a:endParaRPr lang="en-US" i="0" dirty="0" smtClean="0">
              <a:latin typeface="Comic Sans MS" pitchFamily="66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en-US" i="0" dirty="0" smtClean="0">
                <a:latin typeface="Comic Sans MS" pitchFamily="66" charset="0"/>
              </a:rPr>
              <a:t>Each region was processed through NSO/GONG ring-diagram pipeline using </a:t>
            </a:r>
          </a:p>
          <a:p>
            <a:pPr marL="457200" lvl="2">
              <a:buFont typeface="Wingdings" pitchFamily="2" charset="2"/>
              <a:buChar char="§"/>
            </a:pPr>
            <a:r>
              <a:rPr lang="en-US" i="0" dirty="0" smtClean="0">
                <a:latin typeface="Comic Sans MS" pitchFamily="66" charset="0"/>
              </a:rPr>
              <a:t>Snodgrass tracking rate</a:t>
            </a:r>
          </a:p>
          <a:p>
            <a:pPr marL="457200" lvl="2">
              <a:buFont typeface="Wingdings" pitchFamily="2" charset="2"/>
              <a:buChar char="§"/>
            </a:pPr>
            <a:r>
              <a:rPr lang="en-US" i="0" dirty="0" smtClean="0">
                <a:latin typeface="Comic Sans MS" pitchFamily="66" charset="0"/>
              </a:rPr>
              <a:t>power spectrum fitting with </a:t>
            </a:r>
            <a:r>
              <a:rPr lang="en-US" i="0" dirty="0" err="1" smtClean="0">
                <a:latin typeface="Comic Sans MS" pitchFamily="66" charset="0"/>
              </a:rPr>
              <a:t>Lorentzian</a:t>
            </a:r>
            <a:r>
              <a:rPr lang="en-US" i="0" dirty="0" smtClean="0">
                <a:latin typeface="Comic Sans MS" pitchFamily="66" charset="0"/>
              </a:rPr>
              <a:t> profile model</a:t>
            </a:r>
          </a:p>
          <a:p>
            <a:pPr marL="457200" lvl="2">
              <a:buFont typeface="Wingdings" pitchFamily="2" charset="2"/>
              <a:buChar char="§"/>
            </a:pPr>
            <a:r>
              <a:rPr lang="en-US" i="0" dirty="0" smtClean="0">
                <a:latin typeface="Comic Sans MS" pitchFamily="66" charset="0"/>
              </a:rPr>
              <a:t>RLS inversion </a:t>
            </a:r>
          </a:p>
          <a:p>
            <a:pPr marL="457200" lvl="2">
              <a:buFont typeface="Wingdings" pitchFamily="2" charset="2"/>
              <a:buChar char="§"/>
            </a:pPr>
            <a:endParaRPr lang="en-US" i="0" dirty="0" smtClean="0">
              <a:latin typeface="Comic Sans MS" pitchFamily="66" charset="0"/>
            </a:endParaRPr>
          </a:p>
          <a:p>
            <a:pPr marL="457200" lvl="2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Photospheric Flows are calculated using local correlation tracking (LCT)  method.</a:t>
            </a:r>
          </a:p>
          <a:p>
            <a:pPr marL="457200" lvl="2">
              <a:buFont typeface="Wingdings" pitchFamily="2" charset="2"/>
              <a:buChar char="§"/>
            </a:pPr>
            <a:endParaRPr lang="en-US" i="0" dirty="0" smtClean="0">
              <a:latin typeface="Comic Sans MS" pitchFamily="66" charset="0"/>
            </a:endParaRPr>
          </a:p>
          <a:p>
            <a:pPr marL="0" lvl="2"/>
            <a:endParaRPr lang="en-US" i="0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073289"/>
            <a:ext cx="8229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i="0" dirty="0" smtClean="0">
              <a:latin typeface="Comic Sans MS" pitchFamily="66" charset="0"/>
            </a:endParaRPr>
          </a:p>
          <a:p>
            <a:pPr marL="0" lvl="1"/>
            <a:r>
              <a:rPr lang="en-US" i="0" dirty="0" smtClean="0">
                <a:latin typeface="Comic Sans MS" pitchFamily="66" charset="0"/>
              </a:rPr>
              <a:t>SDO/HMI V and I Data for 1728 min @ 45 second cadence and AIA 1600&amp; 1700 data @48 second cadence were obtained through JSOC (≈1 TB)</a:t>
            </a:r>
          </a:p>
          <a:p>
            <a:pPr marL="0" lvl="1"/>
            <a:endParaRPr lang="en-US" i="0" dirty="0" smtClean="0">
              <a:latin typeface="Comic Sans MS" pitchFamily="66" charset="0"/>
            </a:endParaRPr>
          </a:p>
          <a:p>
            <a:pPr marL="0" lvl="1"/>
            <a:r>
              <a:rPr lang="en-US" i="0" dirty="0" smtClean="0">
                <a:latin typeface="Comic Sans MS" pitchFamily="66" charset="0"/>
              </a:rPr>
              <a:t>For each active region, we selected  an area of ~15°×15° and created a mosaic of tiles of 7.5°×7.5° spaced by 2.5° in each direction. </a:t>
            </a:r>
          </a:p>
          <a:p>
            <a:pPr marL="0" lvl="1"/>
            <a:endParaRPr lang="en-US" i="0" dirty="0" smtClean="0">
              <a:latin typeface="Comic Sans MS" pitchFamily="66" charset="0"/>
            </a:endParaRPr>
          </a:p>
          <a:p>
            <a:pPr marL="0" lvl="1"/>
            <a:r>
              <a:rPr lang="en-US" i="0" dirty="0" smtClean="0">
                <a:latin typeface="Comic Sans MS" pitchFamily="66" charset="0"/>
              </a:rPr>
              <a:t>Quiet regions at the same latitude and preferably in the same Carrington Rotation were also selected.  </a:t>
            </a:r>
          </a:p>
          <a:p>
            <a:pPr marL="0" lvl="1"/>
            <a:endParaRPr lang="en-US" i="0" dirty="0" smtClean="0">
              <a:latin typeface="Comic Sans MS" pitchFamily="66" charset="0"/>
            </a:endParaRPr>
          </a:p>
          <a:p>
            <a:pPr marL="0" lvl="1"/>
            <a:r>
              <a:rPr lang="en-US" i="0" dirty="0" smtClean="0">
                <a:latin typeface="Comic Sans MS" pitchFamily="66" charset="0"/>
              </a:rPr>
              <a:t>For each region, a Magnetic Activity Index (MAI) is calculated.</a:t>
            </a:r>
          </a:p>
          <a:p>
            <a:pPr marL="0" lvl="1"/>
            <a:endParaRPr lang="en-US" i="0" dirty="0" smtClean="0">
              <a:latin typeface="Comic Sans MS" pitchFamily="66" charset="0"/>
            </a:endParaRPr>
          </a:p>
          <a:p>
            <a:pPr marL="0" lvl="1"/>
            <a:endParaRPr lang="en-US" i="0" dirty="0" smtClean="0">
              <a:solidFill>
                <a:srgbClr val="EF2A03"/>
              </a:solidFill>
              <a:latin typeface="Comic Sans MS" pitchFamily="66" charset="0"/>
            </a:endParaRPr>
          </a:p>
          <a:p>
            <a:pPr marL="0" lvl="1"/>
            <a:endParaRPr lang="en-US" i="0" dirty="0" smtClean="0">
              <a:solidFill>
                <a:srgbClr val="EF2A03"/>
              </a:solidFill>
              <a:latin typeface="Comic Sans MS" pitchFamily="66" charset="0"/>
            </a:endParaRPr>
          </a:p>
          <a:p>
            <a:pPr marL="0" lvl="1"/>
            <a:endParaRPr lang="en-US" i="0" dirty="0" smtClean="0">
              <a:latin typeface="Comic Sans MS" pitchFamily="66" charset="0"/>
            </a:endParaRPr>
          </a:p>
          <a:p>
            <a:pPr marL="0" lvl="2"/>
            <a:endParaRPr lang="en-US" i="0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Data Processing</a:t>
            </a:r>
            <a:endParaRPr lang="en-US" sz="2400" i="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Data Selection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796-1E99-4318-BC02-18570BE153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 descr="context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19200"/>
            <a:ext cx="2240280" cy="1920240"/>
          </a:xfrm>
          <a:prstGeom prst="rect">
            <a:avLst/>
          </a:prstGeom>
        </p:spPr>
      </p:pic>
      <p:pic>
        <p:nvPicPr>
          <p:cNvPr id="10" name="Picture 9" descr="context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4560" y="1295400"/>
            <a:ext cx="2133600" cy="1828800"/>
          </a:xfrm>
          <a:prstGeom prst="rect">
            <a:avLst/>
          </a:prstGeom>
        </p:spPr>
      </p:pic>
      <p:pic>
        <p:nvPicPr>
          <p:cNvPr id="11" name="Picture 10" descr="context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295400"/>
            <a:ext cx="2133600" cy="1828800"/>
          </a:xfrm>
          <a:prstGeom prst="rect">
            <a:avLst/>
          </a:prstGeom>
        </p:spPr>
      </p:pic>
      <p:pic>
        <p:nvPicPr>
          <p:cNvPr id="12" name="Picture 11" descr="context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295400"/>
            <a:ext cx="2133600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3200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2903"/>
                </a:solidFill>
              </a:rPr>
              <a:t>AR 11092</a:t>
            </a:r>
            <a:endParaRPr lang="en-US" dirty="0">
              <a:solidFill>
                <a:srgbClr val="E7290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200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2903"/>
                </a:solidFill>
              </a:rPr>
              <a:t>  AR 11093</a:t>
            </a:r>
            <a:endParaRPr lang="en-US" dirty="0">
              <a:solidFill>
                <a:srgbClr val="E7290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3200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2903"/>
                </a:solidFill>
              </a:rPr>
              <a:t>  AR 11330</a:t>
            </a:r>
            <a:endParaRPr lang="en-US" dirty="0">
              <a:solidFill>
                <a:srgbClr val="E7290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200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2903"/>
                </a:solidFill>
              </a:rPr>
              <a:t>  AR 11339</a:t>
            </a:r>
            <a:endParaRPr lang="en-US" dirty="0">
              <a:solidFill>
                <a:srgbClr val="E72903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447800" y="3962400"/>
          <a:ext cx="6248400" cy="2407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1400"/>
                <a:gridCol w="1041400"/>
                <a:gridCol w="1041400"/>
                <a:gridCol w="1041400"/>
                <a:gridCol w="1041400"/>
                <a:gridCol w="1041400"/>
              </a:tblGrid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     AR </a:t>
                      </a:r>
                    </a:p>
                    <a:p>
                      <a:r>
                        <a:rPr lang="en-US" dirty="0" smtClean="0"/>
                        <a:t>NOAO</a:t>
                      </a:r>
                      <a:r>
                        <a:rPr lang="en-US" baseline="0" dirty="0" smtClean="0"/>
                        <a:t> 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 (Deg)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 LON (Deg)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 (G)</a:t>
                      </a:r>
                    </a:p>
                    <a:p>
                      <a:r>
                        <a:rPr lang="en-US" dirty="0" smtClean="0"/>
                        <a:t>(Quiet)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11092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20100803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11093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20100810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1.09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11330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20111028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dirty="0" smtClean="0"/>
                        <a:t>11339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20111107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 descr="NISPLogo_s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pic>
        <p:nvPicPr>
          <p:cNvPr id="19" name="Picture 18" descr="ns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133600"/>
            <a:ext cx="8534400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i="0" baseline="-25000" dirty="0" smtClean="0">
              <a:solidFill>
                <a:srgbClr val="777777"/>
              </a:solidFill>
              <a:latin typeface="Comic Sans MS" pitchFamily="66" charset="0"/>
            </a:endParaRPr>
          </a:p>
          <a:p>
            <a:pPr algn="ctr"/>
            <a:r>
              <a:rPr lang="en-US" sz="2400" b="1" i="0" dirty="0" smtClean="0">
                <a:solidFill>
                  <a:srgbClr val="777777"/>
                </a:solidFill>
                <a:latin typeface="Comic Sans MS" pitchFamily="66" charset="0"/>
              </a:rPr>
              <a:t>Flows from Local Correlation Tracking </a:t>
            </a:r>
          </a:p>
          <a:p>
            <a:pPr algn="ctr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8796-1E99-4318-BC02-18570BE153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 descr="lct-dop_1109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352800" y="838200"/>
            <a:ext cx="3200105" cy="2743200"/>
          </a:xfrm>
        </p:spPr>
      </p:pic>
      <p:pic>
        <p:nvPicPr>
          <p:cNvPr id="6" name="Picture 5" descr="dop_11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3200400" cy="2743200"/>
          </a:xfrm>
          <a:prstGeom prst="rect">
            <a:avLst/>
          </a:prstGeom>
        </p:spPr>
      </p:pic>
      <p:pic>
        <p:nvPicPr>
          <p:cNvPr id="7" name="Picture 6" descr="dop_11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3800"/>
            <a:ext cx="3200400" cy="2743200"/>
          </a:xfrm>
          <a:prstGeom prst="rect">
            <a:avLst/>
          </a:prstGeom>
        </p:spPr>
      </p:pic>
      <p:pic>
        <p:nvPicPr>
          <p:cNvPr id="8" name="Picture 7" descr="dop_113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657600"/>
            <a:ext cx="32004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"/>
            <a:ext cx="91440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Flows from Local Correlation Tracking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85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2903"/>
                </a:solidFill>
              </a:rPr>
              <a:t>AR 11092</a:t>
            </a:r>
            <a:endParaRPr lang="en-US" dirty="0">
              <a:solidFill>
                <a:srgbClr val="E7290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400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2903"/>
                </a:solidFill>
              </a:rPr>
              <a:t>AR 11330</a:t>
            </a:r>
            <a:endParaRPr lang="en-US" dirty="0">
              <a:solidFill>
                <a:srgbClr val="E7290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63816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2903"/>
                </a:solidFill>
              </a:rPr>
              <a:t>AR 11339</a:t>
            </a:r>
            <a:endParaRPr lang="en-US" dirty="0">
              <a:solidFill>
                <a:srgbClr val="E7290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609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2903"/>
                </a:solidFill>
              </a:rPr>
              <a:t>AR 11093</a:t>
            </a:r>
            <a:endParaRPr lang="en-US" dirty="0">
              <a:solidFill>
                <a:srgbClr val="E7290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447800"/>
            <a:ext cx="220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Steady flows averaged over 1728 minutes.</a:t>
            </a:r>
          </a:p>
          <a:p>
            <a:endParaRPr lang="en-US" b="1" dirty="0" smtClean="0"/>
          </a:p>
          <a:p>
            <a:r>
              <a:rPr lang="en-US" b="1" dirty="0" smtClean="0"/>
              <a:t>Strong outflows (moat flow) from sunspots which is consistent with earlier studies.</a:t>
            </a:r>
          </a:p>
          <a:p>
            <a:endParaRPr lang="en-US" b="1" dirty="0" smtClean="0"/>
          </a:p>
          <a:p>
            <a:r>
              <a:rPr lang="en-US" b="1" dirty="0" smtClean="0"/>
              <a:t>Small inflows are also seen in the umbra  </a:t>
            </a:r>
            <a:endParaRPr lang="en-US" b="1" dirty="0"/>
          </a:p>
        </p:txBody>
      </p:sp>
      <p:pic>
        <p:nvPicPr>
          <p:cNvPr id="15" name="Picture 14" descr="NISPLogo_s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pic>
        <p:nvPicPr>
          <p:cNvPr id="16" name="Picture 15" descr="ns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1177668" cy="731520"/>
          </a:xfrm>
          <a:prstGeom prst="rect">
            <a:avLst/>
          </a:prstGeom>
        </p:spPr>
      </p:pic>
      <p:pic>
        <p:nvPicPr>
          <p:cNvPr id="5" name="Picture 4" descr="NISP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1352" y="10668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HELAS VI, September 2, 2014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Comparison between Photospheric Flows from LCT and </a:t>
            </a:r>
          </a:p>
          <a:p>
            <a:pPr algn="ctr"/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Sub-photospheric Flows from RD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fld id="{678D96F2-D931-4604-961E-1F1BAC30163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371600"/>
            <a:ext cx="8153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i="0" dirty="0" smtClean="0">
                <a:latin typeface="Comic Sans MS" pitchFamily="66" charset="0"/>
              </a:rPr>
              <a:t>For each active region, we created a mosaic of tiles of 7.5°×7.5° spaced by 2.5° in each direction.  </a:t>
            </a:r>
          </a:p>
          <a:p>
            <a:pPr marL="0" lvl="1"/>
            <a:endParaRPr lang="en-US" sz="2400" i="0" dirty="0" smtClean="0">
              <a:latin typeface="Comic Sans MS" pitchFamily="66" charset="0"/>
            </a:endParaRPr>
          </a:p>
          <a:p>
            <a:pPr marL="0" lvl="1"/>
            <a:r>
              <a:rPr lang="en-US" sz="2400" i="0" dirty="0" smtClean="0">
                <a:latin typeface="Comic Sans MS" pitchFamily="66" charset="0"/>
              </a:rPr>
              <a:t>The flows calculated from the LCT were binned down to the same grid for comparison. </a:t>
            </a:r>
          </a:p>
          <a:p>
            <a:pPr marL="0" lvl="1"/>
            <a:endParaRPr lang="en-US" sz="2400" i="0" dirty="0" smtClean="0">
              <a:latin typeface="Comic Sans MS" pitchFamily="66" charset="0"/>
            </a:endParaRPr>
          </a:p>
          <a:p>
            <a:pPr marL="0" lvl="1"/>
            <a:r>
              <a:rPr lang="en-US" sz="2400" i="0" dirty="0" smtClean="0">
                <a:latin typeface="Comic Sans MS" pitchFamily="66" charset="0"/>
              </a:rPr>
              <a:t>We compare the sub-surface flows in the 0.5 - 2 Mm range using </a:t>
            </a:r>
            <a:r>
              <a:rPr lang="en-US" sz="2400" i="0" dirty="0" smtClean="0">
                <a:solidFill>
                  <a:srgbClr val="0000CC"/>
                </a:solidFill>
                <a:latin typeface="Comic Sans MS" pitchFamily="66" charset="0"/>
              </a:rPr>
              <a:t>(1)  the fitted velocities of f-modes and </a:t>
            </a:r>
            <a:r>
              <a:rPr lang="en-US" sz="2400" i="0" dirty="0" smtClean="0">
                <a:solidFill>
                  <a:srgbClr val="FF0000"/>
                </a:solidFill>
                <a:latin typeface="Comic Sans MS" pitchFamily="66" charset="0"/>
              </a:rPr>
              <a:t>(2) inverted horizontal flows.  </a:t>
            </a:r>
          </a:p>
          <a:p>
            <a:pPr marL="0" lvl="1"/>
            <a:endParaRPr lang="en-US" i="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8094</TotalTime>
  <Words>1317</Words>
  <Application>Microsoft Office PowerPoint</Application>
  <PresentationFormat>On-screen Show (4:3)</PresentationFormat>
  <Paragraphs>328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Introduction</vt:lpstr>
      <vt:lpstr>Objective</vt:lpstr>
      <vt:lpstr>Slide 4</vt:lpstr>
      <vt:lpstr>Slide 5</vt:lpstr>
      <vt:lpstr>Data Selection</vt:lpstr>
      <vt:lpstr>Slide 7</vt:lpstr>
      <vt:lpstr>Slide 8</vt:lpstr>
      <vt:lpstr>Slide 9</vt:lpstr>
      <vt:lpstr>Slide 10</vt:lpstr>
      <vt:lpstr>Slide 11</vt:lpstr>
      <vt:lpstr>Horizontal Flow Magnitude and Direction 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Subsurface Inverted flows from different observables (averaged over 0-2 Mm)</vt:lpstr>
      <vt:lpstr>Scatter plots between different observables  for AR 11093 (averaged over 0-2 Mm)</vt:lpstr>
      <vt:lpstr>Slide 27</vt:lpstr>
    </vt:vector>
  </TitlesOfParts>
  <Company>NSO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flows from LCT and RD</dc:title>
  <dc:creator>"Sushant Tripathy" &lt;tripathy_sushant@yahoo.com&gt;</dc:creator>
  <cp:lastModifiedBy>sushant</cp:lastModifiedBy>
  <cp:revision>515</cp:revision>
  <dcterms:created xsi:type="dcterms:W3CDTF">2007-10-19T17:28:04Z</dcterms:created>
  <dcterms:modified xsi:type="dcterms:W3CDTF">2014-09-02T04:37:41Z</dcterms:modified>
</cp:coreProperties>
</file>