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media1.gif" ContentType="video/unknown"/>
  <Override PartName="/ppt/media/media2.gif" ContentType="video/unknown"/>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62" r:id="rId3"/>
    <p:sldId id="263" r:id="rId4"/>
    <p:sldId id="266" r:id="rId5"/>
    <p:sldId id="289" r:id="rId6"/>
    <p:sldId id="291" r:id="rId7"/>
    <p:sldId id="256" r:id="rId8"/>
    <p:sldId id="279" r:id="rId9"/>
    <p:sldId id="275" r:id="rId10"/>
    <p:sldId id="276" r:id="rId11"/>
    <p:sldId id="277" r:id="rId12"/>
    <p:sldId id="278" r:id="rId13"/>
    <p:sldId id="287" r:id="rId14"/>
    <p:sldId id="290" r:id="rId15"/>
    <p:sldId id="286" r:id="rId16"/>
    <p:sldId id="270" r:id="rId17"/>
    <p:sldId id="285" r:id="rId18"/>
    <p:sldId id="284" r:id="rId19"/>
    <p:sldId id="268" r:id="rId20"/>
    <p:sldId id="269" r:id="rId21"/>
    <p:sldId id="288" r:id="rId22"/>
    <p:sldId id="259" r:id="rId23"/>
    <p:sldId id="258" r:id="rId24"/>
    <p:sldId id="261" r:id="rId25"/>
    <p:sldId id="260" r:id="rId26"/>
    <p:sldId id="281" r:id="rId27"/>
    <p:sldId id="282" r:id="rId28"/>
    <p:sldId id="283" r:id="rId29"/>
    <p:sldId id="280" r:id="rId30"/>
    <p:sldId id="273"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9" d="100"/>
          <a:sy n="99" d="100"/>
        </p:scale>
        <p:origin x="-528" y="19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EDD4DA-6940-584B-B427-1CE452D93394}" type="datetimeFigureOut">
              <a:rPr lang="en-US" smtClean="0"/>
              <a:t>9/4/14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8471D5-DF38-6142-ADC0-3B6A68F7728F}" type="slidenum">
              <a:rPr lang="en-US" smtClean="0"/>
              <a:t>‹#›</a:t>
            </a:fld>
            <a:endParaRPr lang="en-US"/>
          </a:p>
        </p:txBody>
      </p:sp>
    </p:spTree>
    <p:extLst>
      <p:ext uri="{BB962C8B-B14F-4D97-AF65-F5344CB8AC3E}">
        <p14:creationId xmlns:p14="http://schemas.microsoft.com/office/powerpoint/2010/main" val="33036373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81B152-E908-5C44-B34B-8F7FFFAB5B8C}" type="datetimeFigureOut">
              <a:rPr lang="en-US" smtClean="0"/>
              <a:t>9/4/14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191282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1B152-E908-5C44-B34B-8F7FFFAB5B8C}" type="datetimeFigureOut">
              <a:rPr lang="en-US" smtClean="0"/>
              <a:t>9/4/14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1706676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1B152-E908-5C44-B34B-8F7FFFAB5B8C}" type="datetimeFigureOut">
              <a:rPr lang="en-US" smtClean="0"/>
              <a:t>9/4/14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1914294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81B152-E908-5C44-B34B-8F7FFFAB5B8C}" type="datetimeFigureOut">
              <a:rPr lang="en-US" smtClean="0"/>
              <a:t>9/4/14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3783719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81B152-E908-5C44-B34B-8F7FFFAB5B8C}" type="datetimeFigureOut">
              <a:rPr lang="en-US" smtClean="0"/>
              <a:t>9/4/14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2378267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81B152-E908-5C44-B34B-8F7FFFAB5B8C}" type="datetimeFigureOut">
              <a:rPr lang="en-US" smtClean="0"/>
              <a:t>9/4/14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858420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81B152-E908-5C44-B34B-8F7FFFAB5B8C}" type="datetimeFigureOut">
              <a:rPr lang="en-US" smtClean="0"/>
              <a:t>9/4/14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3918964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81B152-E908-5C44-B34B-8F7FFFAB5B8C}" type="datetimeFigureOut">
              <a:rPr lang="en-US" smtClean="0"/>
              <a:t>9/4/14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2277324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81B152-E908-5C44-B34B-8F7FFFAB5B8C}" type="datetimeFigureOut">
              <a:rPr lang="en-US" smtClean="0"/>
              <a:t>9/4/14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713576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81B152-E908-5C44-B34B-8F7FFFAB5B8C}" type="datetimeFigureOut">
              <a:rPr lang="en-US" smtClean="0"/>
              <a:t>9/4/14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175324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81B152-E908-5C44-B34B-8F7FFFAB5B8C}" type="datetimeFigureOut">
              <a:rPr lang="en-US" smtClean="0"/>
              <a:t>9/4/14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7C50E4-DEA5-4242-9A57-D158EFF2010B}" type="slidenum">
              <a:rPr lang="en-US" smtClean="0"/>
              <a:t>‹#›</a:t>
            </a:fld>
            <a:endParaRPr lang="en-US"/>
          </a:p>
        </p:txBody>
      </p:sp>
    </p:spTree>
    <p:extLst>
      <p:ext uri="{BB962C8B-B14F-4D97-AF65-F5344CB8AC3E}">
        <p14:creationId xmlns:p14="http://schemas.microsoft.com/office/powerpoint/2010/main" val="12812389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81B152-E908-5C44-B34B-8F7FFFAB5B8C}" type="datetimeFigureOut">
              <a:rPr lang="en-US" smtClean="0"/>
              <a:t>9/4/14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C50E4-DEA5-4242-9A57-D158EFF2010B}" type="slidenum">
              <a:rPr lang="en-US" smtClean="0"/>
              <a:t>‹#›</a:t>
            </a:fld>
            <a:endParaRPr lang="en-US"/>
          </a:p>
        </p:txBody>
      </p:sp>
    </p:spTree>
    <p:extLst>
      <p:ext uri="{BB962C8B-B14F-4D97-AF65-F5344CB8AC3E}">
        <p14:creationId xmlns:p14="http://schemas.microsoft.com/office/powerpoint/2010/main" val="2436040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jsoc.stanford.edu/data/farside" TargetMode="External"/><Relationship Id="rId3" Type="http://schemas.openxmlformats.org/officeDocument/2006/relationships/hyperlink" Target="mailto:clindsey@cora.nwra.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1.png"/><Relationship Id="rId1" Type="http://schemas.microsoft.com/office/2007/relationships/media" Target="../media/media1.gif"/><Relationship Id="rId2" Type="http://schemas.openxmlformats.org/officeDocument/2006/relationships/video" Target="../media/media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6.png"/><Relationship Id="rId1" Type="http://schemas.microsoft.com/office/2007/relationships/media" Target="../media/media2.gif"/><Relationship Id="rId2" Type="http://schemas.openxmlformats.org/officeDocument/2006/relationships/video" Target="../media/media2.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67722"/>
          </a:xfrm>
        </p:spPr>
        <p:txBody>
          <a:bodyPr>
            <a:normAutofit/>
          </a:bodyPr>
          <a:lstStyle/>
          <a:p>
            <a:r>
              <a:rPr lang="en-US" dirty="0" smtClean="0"/>
              <a:t>Seismic Monitoring </a:t>
            </a:r>
            <a:br>
              <a:rPr lang="en-US" dirty="0" smtClean="0"/>
            </a:br>
            <a:r>
              <a:rPr lang="en-US" dirty="0" smtClean="0"/>
              <a:t>of the Sun’s Far Hemisphere</a:t>
            </a:r>
            <a:endParaRPr lang="en-US" dirty="0"/>
          </a:p>
        </p:txBody>
      </p:sp>
      <p:sp>
        <p:nvSpPr>
          <p:cNvPr id="3" name="Content Placeholder 2"/>
          <p:cNvSpPr>
            <a:spLocks noGrp="1"/>
          </p:cNvSpPr>
          <p:nvPr>
            <p:ph idx="1"/>
          </p:nvPr>
        </p:nvSpPr>
        <p:spPr>
          <a:xfrm>
            <a:off x="1479844" y="2804234"/>
            <a:ext cx="5645673" cy="2985684"/>
          </a:xfrm>
        </p:spPr>
        <p:txBody>
          <a:bodyPr>
            <a:normAutofit/>
          </a:bodyPr>
          <a:lstStyle/>
          <a:p>
            <a:pPr marL="0" indent="0" algn="ctr">
              <a:buNone/>
            </a:pPr>
            <a:endParaRPr lang="en-US" sz="3600" dirty="0"/>
          </a:p>
          <a:p>
            <a:pPr marL="0" indent="0" algn="ctr">
              <a:buNone/>
            </a:pPr>
            <a:r>
              <a:rPr lang="en-US" dirty="0" smtClean="0"/>
              <a:t>Charles Lindsey</a:t>
            </a:r>
          </a:p>
          <a:p>
            <a:pPr marL="0" indent="0" algn="ctr">
              <a:buNone/>
            </a:pPr>
            <a:r>
              <a:rPr lang="en-US" dirty="0" smtClean="0"/>
              <a:t>NWRA</a:t>
            </a:r>
            <a:endParaRPr lang="en-US" dirty="0"/>
          </a:p>
        </p:txBody>
      </p:sp>
    </p:spTree>
    <p:extLst>
      <p:ext uri="{BB962C8B-B14F-4D97-AF65-F5344CB8AC3E}">
        <p14:creationId xmlns:p14="http://schemas.microsoft.com/office/powerpoint/2010/main" val="369928910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8977"/>
            <a:ext cx="8229600" cy="1143000"/>
          </a:xfrm>
        </p:spPr>
        <p:txBody>
          <a:bodyPr>
            <a:normAutofit fontScale="90000"/>
          </a:bodyPr>
          <a:lstStyle/>
          <a:p>
            <a:r>
              <a:rPr lang="en-US" dirty="0" smtClean="0"/>
              <a:t>Calibrating </a:t>
            </a:r>
            <a:r>
              <a:rPr lang="en-US" dirty="0" err="1" smtClean="0"/>
              <a:t>Helioseismic</a:t>
            </a:r>
            <a:r>
              <a:rPr lang="en-US" dirty="0" smtClean="0"/>
              <a:t> Signatures in Terms of </a:t>
            </a:r>
            <a:r>
              <a:rPr lang="en-US" sz="4000" dirty="0" smtClean="0"/>
              <a:t>Magnetic</a:t>
            </a:r>
            <a:r>
              <a:rPr lang="en-US" dirty="0" smtClean="0"/>
              <a:t> Field</a:t>
            </a:r>
            <a:endParaRPr lang="en-US" dirty="0"/>
          </a:p>
        </p:txBody>
      </p:sp>
      <p:pic>
        <p:nvPicPr>
          <p:cNvPr id="4" name="Content Placeholder 3" descr="mag_cal.eps"/>
          <p:cNvPicPr>
            <a:picLocks noGrp="1" noChangeAspect="1"/>
          </p:cNvPicPr>
          <p:nvPr>
            <p:ph idx="1"/>
          </p:nvPr>
        </p:nvPicPr>
        <p:blipFill rotWithShape="1">
          <a:blip r:embed="rId2">
            <a:extLst>
              <a:ext uri="{28A0092B-C50C-407E-A947-70E740481C1C}">
                <a14:useLocalDpi xmlns:a14="http://schemas.microsoft.com/office/drawing/2010/main" val="0"/>
              </a:ext>
            </a:extLst>
          </a:blip>
          <a:srcRect l="1192" t="1335" r="1820" b="1904"/>
          <a:stretch/>
        </p:blipFill>
        <p:spPr>
          <a:xfrm>
            <a:off x="1847402" y="1430460"/>
            <a:ext cx="4605677" cy="4136749"/>
          </a:xfrm>
        </p:spPr>
      </p:pic>
      <p:sp>
        <p:nvSpPr>
          <p:cNvPr id="5" name="TextBox 4"/>
          <p:cNvSpPr txBox="1"/>
          <p:nvPr/>
        </p:nvSpPr>
        <p:spPr>
          <a:xfrm>
            <a:off x="1488184" y="5600615"/>
            <a:ext cx="6837955" cy="923330"/>
          </a:xfrm>
          <a:prstGeom prst="rect">
            <a:avLst/>
          </a:prstGeom>
          <a:noFill/>
        </p:spPr>
        <p:txBody>
          <a:bodyPr wrap="square" rtlCol="0">
            <a:spAutoFit/>
          </a:bodyPr>
          <a:lstStyle/>
          <a:p>
            <a:r>
              <a:rPr lang="en-US" dirty="0" smtClean="0"/>
              <a:t>Irene used statistics comparing far-side seismic signatures of active regions with previous and subsequent near-side signatures (data points) to derive the calibration curve represented by the solid curve.</a:t>
            </a:r>
            <a:endParaRPr lang="en-US" dirty="0"/>
          </a:p>
        </p:txBody>
      </p:sp>
    </p:spTree>
    <p:extLst>
      <p:ext uri="{BB962C8B-B14F-4D97-AF65-F5344CB8AC3E}">
        <p14:creationId xmlns:p14="http://schemas.microsoft.com/office/powerpoint/2010/main" val="33663377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374"/>
            <a:ext cx="8229600" cy="1143000"/>
          </a:xfrm>
        </p:spPr>
        <p:txBody>
          <a:bodyPr>
            <a:normAutofit/>
          </a:bodyPr>
          <a:lstStyle/>
          <a:p>
            <a:r>
              <a:rPr lang="en-US" sz="3200" dirty="0" smtClean="0"/>
              <a:t>Autocorrelation of Magnetic Field Strength Before and After Far-Side Transit</a:t>
            </a:r>
            <a:endParaRPr lang="en-US" sz="3200" dirty="0"/>
          </a:p>
        </p:txBody>
      </p:sp>
      <p:pic>
        <p:nvPicPr>
          <p:cNvPr id="4" name="Content Placeholder 3" descr="mag_mag.eps"/>
          <p:cNvPicPr>
            <a:picLocks noGrp="1" noChangeAspect="1"/>
          </p:cNvPicPr>
          <p:nvPr>
            <p:ph idx="1"/>
          </p:nvPr>
        </p:nvPicPr>
        <p:blipFill rotWithShape="1">
          <a:blip r:embed="rId2">
            <a:extLst>
              <a:ext uri="{28A0092B-C50C-407E-A947-70E740481C1C}">
                <a14:useLocalDpi xmlns:a14="http://schemas.microsoft.com/office/drawing/2010/main" val="0"/>
              </a:ext>
            </a:extLst>
          </a:blip>
          <a:srcRect l="2938" t="3515" r="3624" b="1125"/>
          <a:stretch/>
        </p:blipFill>
        <p:spPr>
          <a:xfrm>
            <a:off x="2989196" y="1091113"/>
            <a:ext cx="3143149" cy="3207854"/>
          </a:xfrm>
        </p:spPr>
      </p:pic>
      <p:sp>
        <p:nvSpPr>
          <p:cNvPr id="3" name="TextBox 2"/>
          <p:cNvSpPr txBox="1"/>
          <p:nvPr/>
        </p:nvSpPr>
        <p:spPr>
          <a:xfrm>
            <a:off x="1347064" y="4392396"/>
            <a:ext cx="6299129" cy="2308324"/>
          </a:xfrm>
          <a:prstGeom prst="rect">
            <a:avLst/>
          </a:prstGeom>
          <a:noFill/>
        </p:spPr>
        <p:txBody>
          <a:bodyPr wrap="square" rtlCol="0">
            <a:spAutoFit/>
          </a:bodyPr>
          <a:lstStyle/>
          <a:p>
            <a:r>
              <a:rPr lang="en-US" dirty="0" smtClean="0"/>
              <a:t>Comparisons between seismic signatures of active regions in the far hemisphere and their magnetic signatures in the near hemisphere (previous figure) suggest a rather weak correlation.  The correlation between near-side magnetic signatures from before and after transit through the far hemisphere (above) indicate that this is mostly the result of evolution of the active region as it rotates from the far hemisphere to the near hemisphere.</a:t>
            </a:r>
          </a:p>
        </p:txBody>
      </p:sp>
    </p:spTree>
    <p:extLst>
      <p:ext uri="{BB962C8B-B14F-4D97-AF65-F5344CB8AC3E}">
        <p14:creationId xmlns:p14="http://schemas.microsoft.com/office/powerpoint/2010/main" val="25619191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11" y="87478"/>
            <a:ext cx="8856787" cy="592389"/>
          </a:xfrm>
        </p:spPr>
        <p:txBody>
          <a:bodyPr>
            <a:noAutofit/>
          </a:bodyPr>
          <a:lstStyle/>
          <a:p>
            <a:r>
              <a:rPr lang="en-US" sz="3600" dirty="0" smtClean="0"/>
              <a:t>Far-Side </a:t>
            </a:r>
            <a:r>
              <a:rPr lang="en-US" sz="3600" dirty="0" err="1" smtClean="0"/>
              <a:t>Helioseismic</a:t>
            </a:r>
            <a:r>
              <a:rPr lang="en-US" sz="3600" dirty="0" smtClean="0"/>
              <a:t> </a:t>
            </a:r>
            <a:r>
              <a:rPr lang="en-US" sz="3600" dirty="0" err="1" smtClean="0"/>
              <a:t>Synoptics</a:t>
            </a:r>
            <a:endParaRPr lang="en-US" sz="3600" dirty="0"/>
          </a:p>
        </p:txBody>
      </p:sp>
      <p:pic>
        <p:nvPicPr>
          <p:cNvPr id="7" name="Content Placeholder 6" descr="synop_25.eps"/>
          <p:cNvPicPr>
            <a:picLocks noGrp="1" noChangeAspect="1"/>
          </p:cNvPicPr>
          <p:nvPr>
            <p:ph idx="1"/>
          </p:nvPr>
        </p:nvPicPr>
        <p:blipFill rotWithShape="1">
          <a:blip r:embed="rId2">
            <a:extLst>
              <a:ext uri="{28A0092B-C50C-407E-A947-70E740481C1C}">
                <a14:useLocalDpi xmlns:a14="http://schemas.microsoft.com/office/drawing/2010/main" val="0"/>
              </a:ext>
            </a:extLst>
          </a:blip>
          <a:srcRect t="642" r="1086" b="1449"/>
          <a:stretch/>
        </p:blipFill>
        <p:spPr>
          <a:xfrm>
            <a:off x="4793465" y="949248"/>
            <a:ext cx="3507016" cy="4900175"/>
          </a:xfrm>
        </p:spPr>
      </p:pic>
      <p:sp>
        <p:nvSpPr>
          <p:cNvPr id="8" name="TextBox 7"/>
          <p:cNvSpPr txBox="1"/>
          <p:nvPr/>
        </p:nvSpPr>
        <p:spPr>
          <a:xfrm>
            <a:off x="602971" y="1090347"/>
            <a:ext cx="4002705" cy="4524316"/>
          </a:xfrm>
          <a:prstGeom prst="rect">
            <a:avLst/>
          </a:prstGeom>
          <a:noFill/>
        </p:spPr>
        <p:txBody>
          <a:bodyPr wrap="square" rtlCol="0">
            <a:spAutoFit/>
          </a:bodyPr>
          <a:lstStyle/>
          <a:p>
            <a:r>
              <a:rPr lang="en-US" dirty="0" smtClean="0"/>
              <a:t>As part of her program to evaluate the reliability of seismic signatures of active regions, compiled synoptic seismic maps of the Sun’s far hemisphere, identified seismic signatures prospective of solar activity  and compared them with line-of-sight </a:t>
            </a:r>
            <a:r>
              <a:rPr lang="en-US" dirty="0" err="1" smtClean="0"/>
              <a:t>magnetograms</a:t>
            </a:r>
            <a:r>
              <a:rPr lang="en-US" dirty="0" smtClean="0"/>
              <a:t> of the regions before and after their transits of the far hemisphere.  The top frame in this figure shows the line-of-sight synoptic magnetic map for Carrington Rotation (CR) 2009.  The bottom shows the same for CR 2010.  The middle frame shows the seismic synoptic map representing respective regions when they were in the far hemisphere, between rotations. </a:t>
            </a:r>
            <a:endParaRPr lang="en-US" dirty="0"/>
          </a:p>
        </p:txBody>
      </p:sp>
    </p:spTree>
    <p:extLst>
      <p:ext uri="{BB962C8B-B14F-4D97-AF65-F5344CB8AC3E}">
        <p14:creationId xmlns:p14="http://schemas.microsoft.com/office/powerpoint/2010/main" val="37883738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046"/>
            <a:ext cx="8229600" cy="1143000"/>
          </a:xfrm>
        </p:spPr>
        <p:txBody>
          <a:bodyPr>
            <a:noAutofit/>
          </a:bodyPr>
          <a:lstStyle/>
          <a:p>
            <a:r>
              <a:rPr lang="en-US" sz="3200" dirty="0"/>
              <a:t>T</a:t>
            </a:r>
            <a:r>
              <a:rPr lang="en-US" sz="3200" dirty="0" smtClean="0"/>
              <a:t>he Far-Side Monitor Applied to GONG Doppler Observations</a:t>
            </a:r>
            <a:endParaRPr lang="en-US" sz="3200" dirty="0"/>
          </a:p>
        </p:txBody>
      </p:sp>
      <p:pic>
        <p:nvPicPr>
          <p:cNvPr id="6" name="Content Placeholder 5" descr="HMI-GONG.eps"/>
          <p:cNvPicPr>
            <a:picLocks noGrp="1" noChangeAspect="1"/>
          </p:cNvPicPr>
          <p:nvPr>
            <p:ph idx="1"/>
          </p:nvPr>
        </p:nvPicPr>
        <p:blipFill rotWithShape="1">
          <a:blip r:embed="rId2">
            <a:extLst>
              <a:ext uri="{28A0092B-C50C-407E-A947-70E740481C1C}">
                <a14:useLocalDpi xmlns:a14="http://schemas.microsoft.com/office/drawing/2010/main" val="0"/>
              </a:ext>
            </a:extLst>
          </a:blip>
          <a:srcRect l="-832" t="8172" r="6803" b="26933"/>
          <a:stretch/>
        </p:blipFill>
        <p:spPr>
          <a:xfrm>
            <a:off x="3074355" y="1238046"/>
            <a:ext cx="6162656" cy="5504039"/>
          </a:xfrm>
        </p:spPr>
      </p:pic>
      <p:sp>
        <p:nvSpPr>
          <p:cNvPr id="3" name="TextBox 2"/>
          <p:cNvSpPr txBox="1"/>
          <p:nvPr/>
        </p:nvSpPr>
        <p:spPr>
          <a:xfrm>
            <a:off x="833897" y="1641943"/>
            <a:ext cx="3694805" cy="3416320"/>
          </a:xfrm>
          <a:prstGeom prst="rect">
            <a:avLst/>
          </a:prstGeom>
          <a:noFill/>
        </p:spPr>
        <p:txBody>
          <a:bodyPr wrap="square" rtlCol="0">
            <a:spAutoFit/>
          </a:bodyPr>
          <a:lstStyle/>
          <a:p>
            <a:r>
              <a:rPr lang="en-US" dirty="0" smtClean="0"/>
              <a:t>Irene’s work was crucial in adapting the holography algorithm for applications to GONG Doppler observations.   Comparisons between far-side seismic map computed from MDI and GONG seismic observations show a high correlation, both in signal and realization noise, suggesting that the noise is solar in origin, hence, two instruments give us very similar representations of solar acoustic noise.</a:t>
            </a:r>
            <a:endParaRPr lang="en-US" dirty="0"/>
          </a:p>
        </p:txBody>
      </p:sp>
    </p:spTree>
    <p:extLst>
      <p:ext uri="{BB962C8B-B14F-4D97-AF65-F5344CB8AC3E}">
        <p14:creationId xmlns:p14="http://schemas.microsoft.com/office/powerpoint/2010/main" val="14030324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7262"/>
            <a:ext cx="8229600" cy="713094"/>
          </a:xfrm>
        </p:spPr>
        <p:txBody>
          <a:bodyPr>
            <a:normAutofit/>
          </a:bodyPr>
          <a:lstStyle/>
          <a:p>
            <a:r>
              <a:rPr lang="en-US" sz="3600" dirty="0" smtClean="0"/>
              <a:t>First Far-Side Active Region of Cycle 24</a:t>
            </a:r>
            <a:endParaRPr lang="en-US" sz="3600" dirty="0"/>
          </a:p>
        </p:txBody>
      </p:sp>
      <p:pic>
        <p:nvPicPr>
          <p:cNvPr id="4" name="Content Placeholder 3" descr="first_AR.eps"/>
          <p:cNvPicPr>
            <a:picLocks noGrp="1" noChangeAspect="1"/>
          </p:cNvPicPr>
          <p:nvPr>
            <p:ph idx="1"/>
          </p:nvPr>
        </p:nvPicPr>
        <p:blipFill rotWithShape="1">
          <a:blip r:embed="rId2">
            <a:extLst>
              <a:ext uri="{28A0092B-C50C-407E-A947-70E740481C1C}">
                <a14:useLocalDpi xmlns:a14="http://schemas.microsoft.com/office/drawing/2010/main" val="0"/>
              </a:ext>
            </a:extLst>
          </a:blip>
          <a:srcRect t="5774" r="3460" b="62598"/>
          <a:stretch/>
        </p:blipFill>
        <p:spPr>
          <a:xfrm>
            <a:off x="457200" y="1205803"/>
            <a:ext cx="8411651" cy="3566097"/>
          </a:xfrm>
        </p:spPr>
      </p:pic>
      <p:sp>
        <p:nvSpPr>
          <p:cNvPr id="6" name="TextBox 5"/>
          <p:cNvSpPr txBox="1"/>
          <p:nvPr/>
        </p:nvSpPr>
        <p:spPr>
          <a:xfrm>
            <a:off x="949359" y="4869450"/>
            <a:ext cx="7325463" cy="1477328"/>
          </a:xfrm>
          <a:prstGeom prst="rect">
            <a:avLst/>
          </a:prstGeom>
          <a:noFill/>
        </p:spPr>
        <p:txBody>
          <a:bodyPr wrap="square" rtlCol="0">
            <a:spAutoFit/>
          </a:bodyPr>
          <a:lstStyle/>
          <a:p>
            <a:r>
              <a:rPr lang="en-US" dirty="0" smtClean="0"/>
              <a:t>Active Region 11026, the second in Solar Cycle 24, was born in the Sun’s far hemisphere.  Irene used this map of the far hemisphere to blow the whistle on this region crossing the far-side meridian on 2009-09-14, a week before it rotated across the east limb into direct view from Earth (and about two days before it became visible to STEREO B).</a:t>
            </a:r>
            <a:endParaRPr lang="en-US" dirty="0"/>
          </a:p>
        </p:txBody>
      </p:sp>
    </p:spTree>
    <p:extLst>
      <p:ext uri="{BB962C8B-B14F-4D97-AF65-F5344CB8AC3E}">
        <p14:creationId xmlns:p14="http://schemas.microsoft.com/office/powerpoint/2010/main" val="24279543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351"/>
            <a:ext cx="8229600" cy="575033"/>
          </a:xfrm>
        </p:spPr>
        <p:txBody>
          <a:bodyPr>
            <a:noAutofit/>
          </a:bodyPr>
          <a:lstStyle/>
          <a:p>
            <a:r>
              <a:rPr lang="en-US" sz="3600" dirty="0" smtClean="0"/>
              <a:t>Improvements </a:t>
            </a:r>
            <a:r>
              <a:rPr lang="en-US" sz="3600" dirty="0" smtClean="0"/>
              <a:t>in the Far-Side </a:t>
            </a:r>
            <a:r>
              <a:rPr lang="en-US" sz="3600" dirty="0" smtClean="0"/>
              <a:t>Maps</a:t>
            </a:r>
            <a:endParaRPr lang="en-US" sz="3600" dirty="0"/>
          </a:p>
        </p:txBody>
      </p:sp>
      <p:pic>
        <p:nvPicPr>
          <p:cNvPr id="4" name="Content Placeholder 3" descr="improv.eps"/>
          <p:cNvPicPr>
            <a:picLocks noGrp="1" noChangeAspect="1"/>
          </p:cNvPicPr>
          <p:nvPr>
            <p:ph idx="1"/>
          </p:nvPr>
        </p:nvPicPr>
        <p:blipFill rotWithShape="1">
          <a:blip r:embed="rId2">
            <a:extLst>
              <a:ext uri="{28A0092B-C50C-407E-A947-70E740481C1C}">
                <a14:useLocalDpi xmlns:a14="http://schemas.microsoft.com/office/drawing/2010/main" val="0"/>
              </a:ext>
            </a:extLst>
          </a:blip>
          <a:srcRect t="8788" b="55199"/>
          <a:stretch/>
        </p:blipFill>
        <p:spPr>
          <a:xfrm>
            <a:off x="125084" y="709862"/>
            <a:ext cx="8561716" cy="3990263"/>
          </a:xfrm>
        </p:spPr>
      </p:pic>
      <p:sp>
        <p:nvSpPr>
          <p:cNvPr id="6" name="TextBox 5"/>
          <p:cNvSpPr txBox="1"/>
          <p:nvPr/>
        </p:nvSpPr>
        <p:spPr>
          <a:xfrm>
            <a:off x="654288" y="4252859"/>
            <a:ext cx="7671852" cy="2308324"/>
          </a:xfrm>
          <a:prstGeom prst="rect">
            <a:avLst/>
          </a:prstGeom>
          <a:noFill/>
        </p:spPr>
        <p:txBody>
          <a:bodyPr wrap="square" rtlCol="0">
            <a:spAutoFit/>
          </a:bodyPr>
          <a:lstStyle/>
          <a:p>
            <a:r>
              <a:rPr lang="en-US" dirty="0" smtClean="0"/>
              <a:t>Irene worked with </a:t>
            </a:r>
            <a:r>
              <a:rPr lang="en-US" dirty="0" smtClean="0"/>
              <a:t>Charlie Lindsey and Doug Braun on a range of initiatives to improve the quality of far-side seismic maps.  The comparison above shows results of a major such effort:  </a:t>
            </a:r>
            <a:r>
              <a:rPr lang="en-US" dirty="0" smtClean="0"/>
              <a:t>Left </a:t>
            </a:r>
            <a:r>
              <a:rPr lang="en-US" dirty="0" smtClean="0"/>
              <a:t>frame shows a far-side map computed from the original pre-processed Doppler maps condensed to compact arrays and </a:t>
            </a:r>
            <a:r>
              <a:rPr lang="en-US" dirty="0" err="1" smtClean="0"/>
              <a:t>Postel</a:t>
            </a:r>
            <a:r>
              <a:rPr lang="en-US" dirty="0" smtClean="0"/>
              <a:t>-projected onto 200X200-pixel maps.  Right frame shows the same computed from 1024X1024 maps </a:t>
            </a:r>
            <a:r>
              <a:rPr lang="en-US" dirty="0" err="1" smtClean="0"/>
              <a:t>Postel</a:t>
            </a:r>
            <a:r>
              <a:rPr lang="en-US" dirty="0" smtClean="0"/>
              <a:t>-projected to 1600X1600-pixel maps, which were then condensed to 200X200-pixel maps.  The latter scheme circumvents the loss of </a:t>
            </a:r>
            <a:r>
              <a:rPr lang="en-US" dirty="0" err="1" smtClean="0"/>
              <a:t>limbward</a:t>
            </a:r>
            <a:r>
              <a:rPr lang="en-US" dirty="0" smtClean="0"/>
              <a:t> p-modes as a result of foreshortening.</a:t>
            </a:r>
            <a:endParaRPr lang="en-US" dirty="0"/>
          </a:p>
        </p:txBody>
      </p:sp>
    </p:spTree>
    <p:extLst>
      <p:ext uri="{BB962C8B-B14F-4D97-AF65-F5344CB8AC3E}">
        <p14:creationId xmlns:p14="http://schemas.microsoft.com/office/powerpoint/2010/main" val="40489329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844"/>
            <a:ext cx="8229600" cy="1143000"/>
          </a:xfrm>
        </p:spPr>
        <p:txBody>
          <a:bodyPr>
            <a:noAutofit/>
          </a:bodyPr>
          <a:lstStyle/>
          <a:p>
            <a:r>
              <a:rPr lang="en-US" sz="3600" dirty="0" smtClean="0"/>
              <a:t>Applications of Far-Side Seismic Monitoring</a:t>
            </a:r>
            <a:endParaRPr lang="en-US" sz="3600" dirty="0"/>
          </a:p>
        </p:txBody>
      </p:sp>
      <p:sp>
        <p:nvSpPr>
          <p:cNvPr id="3" name="Content Placeholder 2"/>
          <p:cNvSpPr>
            <a:spLocks noGrp="1"/>
          </p:cNvSpPr>
          <p:nvPr>
            <p:ph idx="1"/>
          </p:nvPr>
        </p:nvSpPr>
        <p:spPr>
          <a:xfrm>
            <a:off x="457200" y="2539671"/>
            <a:ext cx="8229600" cy="3534133"/>
          </a:xfrm>
        </p:spPr>
        <p:txBody>
          <a:bodyPr/>
          <a:lstStyle/>
          <a:p>
            <a:r>
              <a:rPr lang="en-US" dirty="0" smtClean="0"/>
              <a:t>UV Irradiance Forecasting</a:t>
            </a:r>
          </a:p>
          <a:p>
            <a:r>
              <a:rPr lang="en-US" dirty="0" smtClean="0"/>
              <a:t>Forecasting of Flare Potentiality</a:t>
            </a:r>
          </a:p>
          <a:p>
            <a:r>
              <a:rPr lang="en-US" dirty="0" smtClean="0"/>
              <a:t>Forecasting of the Coronal Magnetic Field</a:t>
            </a:r>
          </a:p>
          <a:p>
            <a:r>
              <a:rPr lang="en-US" dirty="0" smtClean="0"/>
              <a:t>Source ID for CMEs from the Far Hemisphere</a:t>
            </a:r>
          </a:p>
          <a:p>
            <a:r>
              <a:rPr lang="en-US" dirty="0" smtClean="0"/>
              <a:t>Studies of Active-Region Evolution</a:t>
            </a:r>
          </a:p>
          <a:p>
            <a:r>
              <a:rPr lang="en-US" dirty="0" smtClean="0"/>
              <a:t>Diagnostics of Helioseismology Itself</a:t>
            </a:r>
          </a:p>
        </p:txBody>
      </p:sp>
      <p:sp>
        <p:nvSpPr>
          <p:cNvPr id="4" name="TextBox 3"/>
          <p:cNvSpPr txBox="1"/>
          <p:nvPr/>
        </p:nvSpPr>
        <p:spPr>
          <a:xfrm>
            <a:off x="756922" y="1385388"/>
            <a:ext cx="7723168" cy="1200329"/>
          </a:xfrm>
          <a:prstGeom prst="rect">
            <a:avLst/>
          </a:prstGeom>
          <a:noFill/>
        </p:spPr>
        <p:txBody>
          <a:bodyPr wrap="square" rtlCol="0">
            <a:spAutoFit/>
          </a:bodyPr>
          <a:lstStyle/>
          <a:p>
            <a:r>
              <a:rPr lang="en-US" dirty="0" smtClean="0"/>
              <a:t>The following applications involve the work of many authors.  Irene was crucial in motivating this work.  These applications are summarized only briefly here.  For a more complete discussion,  Frank Hill’s presentation is highly recommended.</a:t>
            </a:r>
            <a:endParaRPr lang="en-US" dirty="0"/>
          </a:p>
        </p:txBody>
      </p:sp>
    </p:spTree>
    <p:extLst>
      <p:ext uri="{BB962C8B-B14F-4D97-AF65-F5344CB8AC3E}">
        <p14:creationId xmlns:p14="http://schemas.microsoft.com/office/powerpoint/2010/main" val="238682757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Observed-Activity and Obsolescence Maps for Solar UV-Irradiance Forecasts</a:t>
            </a:r>
            <a:endParaRPr lang="en-US" sz="3600" dirty="0"/>
          </a:p>
        </p:txBody>
      </p:sp>
      <p:pic>
        <p:nvPicPr>
          <p:cNvPr id="10" name="Content Placeholder 9" descr="obsolescence.eps"/>
          <p:cNvPicPr>
            <a:picLocks noGrp="1" noChangeAspect="1"/>
          </p:cNvPicPr>
          <p:nvPr>
            <p:ph idx="1"/>
          </p:nvPr>
        </p:nvPicPr>
        <p:blipFill rotWithShape="1">
          <a:blip r:embed="rId2">
            <a:extLst>
              <a:ext uri="{28A0092B-C50C-407E-A947-70E740481C1C}">
                <a14:useLocalDpi xmlns:a14="http://schemas.microsoft.com/office/drawing/2010/main" val="0"/>
              </a:ext>
            </a:extLst>
          </a:blip>
          <a:srcRect t="-12" b="130"/>
          <a:stretch/>
        </p:blipFill>
        <p:spPr>
          <a:xfrm>
            <a:off x="2112166" y="1417638"/>
            <a:ext cx="4901494" cy="4425549"/>
          </a:xfrm>
        </p:spPr>
      </p:pic>
      <p:sp>
        <p:nvSpPr>
          <p:cNvPr id="11" name="TextBox 10"/>
          <p:cNvSpPr txBox="1"/>
          <p:nvPr/>
        </p:nvSpPr>
        <p:spPr>
          <a:xfrm>
            <a:off x="1565159" y="5863764"/>
            <a:ext cx="6299129" cy="646331"/>
          </a:xfrm>
          <a:prstGeom prst="rect">
            <a:avLst/>
          </a:prstGeom>
          <a:noFill/>
        </p:spPr>
        <p:txBody>
          <a:bodyPr wrap="square" rtlCol="0">
            <a:spAutoFit/>
          </a:bodyPr>
          <a:lstStyle/>
          <a:p>
            <a:r>
              <a:rPr lang="en-US" dirty="0" smtClean="0"/>
              <a:t>The far-side seismic monitor can show us active regions in the far hemisphere that emerge into the “</a:t>
            </a:r>
            <a:r>
              <a:rPr lang="en-US" dirty="0"/>
              <a:t>o</a:t>
            </a:r>
            <a:r>
              <a:rPr lang="en-US" dirty="0" smtClean="0"/>
              <a:t>bsolete” (non-blue) region.</a:t>
            </a:r>
            <a:endParaRPr lang="en-US" dirty="0"/>
          </a:p>
        </p:txBody>
      </p:sp>
    </p:spTree>
    <p:extLst>
      <p:ext uri="{BB962C8B-B14F-4D97-AF65-F5344CB8AC3E}">
        <p14:creationId xmlns:p14="http://schemas.microsoft.com/office/powerpoint/2010/main" val="322112335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7874"/>
            <a:ext cx="8229600" cy="1143000"/>
          </a:xfrm>
        </p:spPr>
        <p:txBody>
          <a:bodyPr>
            <a:normAutofit/>
          </a:bodyPr>
          <a:lstStyle/>
          <a:p>
            <a:r>
              <a:rPr lang="en-US" sz="3200" dirty="0" smtClean="0"/>
              <a:t>Applications</a:t>
            </a:r>
            <a:r>
              <a:rPr lang="en-US" sz="3200" dirty="0" smtClean="0"/>
              <a:t> </a:t>
            </a:r>
            <a:r>
              <a:rPr lang="en-US" sz="3200" dirty="0" smtClean="0"/>
              <a:t>of the Far-Side Seismic Monitor </a:t>
            </a:r>
            <a:r>
              <a:rPr lang="en-US" sz="3200" dirty="0" smtClean="0"/>
              <a:t>to </a:t>
            </a:r>
            <a:r>
              <a:rPr lang="en-US" sz="3200" dirty="0" smtClean="0"/>
              <a:t>Solar Irradiance </a:t>
            </a:r>
            <a:r>
              <a:rPr lang="en-US" sz="3200" dirty="0" smtClean="0"/>
              <a:t>Forecasting</a:t>
            </a:r>
            <a:endParaRPr lang="en-US" sz="3200" dirty="0"/>
          </a:p>
        </p:txBody>
      </p:sp>
      <p:pic>
        <p:nvPicPr>
          <p:cNvPr id="4" name="Content Placeholder 3" descr="irrad_forecast.eps"/>
          <p:cNvPicPr>
            <a:picLocks noGrp="1" noChangeAspect="1"/>
          </p:cNvPicPr>
          <p:nvPr>
            <p:ph idx="1"/>
          </p:nvPr>
        </p:nvPicPr>
        <p:blipFill rotWithShape="1">
          <a:blip r:embed="rId2">
            <a:extLst>
              <a:ext uri="{28A0092B-C50C-407E-A947-70E740481C1C}">
                <a14:useLocalDpi xmlns:a14="http://schemas.microsoft.com/office/drawing/2010/main" val="0"/>
              </a:ext>
            </a:extLst>
          </a:blip>
          <a:srcRect t="6125" r="1976" b="3174"/>
          <a:stretch/>
        </p:blipFill>
        <p:spPr>
          <a:xfrm>
            <a:off x="2997377" y="1584391"/>
            <a:ext cx="5726466" cy="4066375"/>
          </a:xfrm>
        </p:spPr>
      </p:pic>
      <p:sp>
        <p:nvSpPr>
          <p:cNvPr id="3" name="TextBox 2"/>
          <p:cNvSpPr txBox="1"/>
          <p:nvPr/>
        </p:nvSpPr>
        <p:spPr>
          <a:xfrm>
            <a:off x="623979" y="1295943"/>
            <a:ext cx="2775754" cy="4801315"/>
          </a:xfrm>
          <a:prstGeom prst="rect">
            <a:avLst/>
          </a:prstGeom>
          <a:noFill/>
        </p:spPr>
        <p:txBody>
          <a:bodyPr wrap="square" rtlCol="0">
            <a:spAutoFit/>
          </a:bodyPr>
          <a:lstStyle/>
          <a:p>
            <a:r>
              <a:rPr lang="en-US" dirty="0" smtClean="0"/>
              <a:t>Irene collaborated with Juan </a:t>
            </a:r>
            <a:r>
              <a:rPr lang="en-US" dirty="0" err="1" smtClean="0"/>
              <a:t>Fontenla</a:t>
            </a:r>
            <a:r>
              <a:rPr lang="en-US" dirty="0" smtClean="0"/>
              <a:t> and colleagues in a study that showed how the far-side seismic monitor, together with </a:t>
            </a:r>
            <a:r>
              <a:rPr lang="en-US" dirty="0" err="1" smtClean="0"/>
              <a:t>SoHO</a:t>
            </a:r>
            <a:r>
              <a:rPr lang="en-US" dirty="0" smtClean="0"/>
              <a:t>/SWAN, considerably improves forecasts of the solar UV irradiance (see dash-dot-dashed profile labeled “SRPM,” by its identification of active-regions newly emerged in the far hemisphere.  The far-side seismic monitor is now an integral part of solar irradiance forecasting.</a:t>
            </a:r>
          </a:p>
        </p:txBody>
      </p:sp>
    </p:spTree>
    <p:extLst>
      <p:ext uri="{BB962C8B-B14F-4D97-AF65-F5344CB8AC3E}">
        <p14:creationId xmlns:p14="http://schemas.microsoft.com/office/powerpoint/2010/main" val="10267420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472"/>
          </a:xfrm>
        </p:spPr>
        <p:txBody>
          <a:bodyPr>
            <a:normAutofit fontScale="90000"/>
          </a:bodyPr>
          <a:lstStyle/>
          <a:p>
            <a:r>
              <a:rPr lang="en-US" sz="3600" dirty="0" smtClean="0"/>
              <a:t>Far-Side Events that Effect Earth</a:t>
            </a:r>
            <a:endParaRPr lang="en-US" sz="3600" dirty="0"/>
          </a:p>
        </p:txBody>
      </p:sp>
      <p:pic>
        <p:nvPicPr>
          <p:cNvPr id="4" name="Picture 3" descr="FIG11.eps"/>
          <p:cNvPicPr>
            <a:picLocks noChangeAspect="1"/>
          </p:cNvPicPr>
          <p:nvPr/>
        </p:nvPicPr>
        <p:blipFill rotWithShape="1">
          <a:blip r:embed="rId2">
            <a:extLst>
              <a:ext uri="{28A0092B-C50C-407E-A947-70E740481C1C}">
                <a14:useLocalDpi xmlns:a14="http://schemas.microsoft.com/office/drawing/2010/main" val="0"/>
              </a:ext>
            </a:extLst>
          </a:blip>
          <a:srcRect l="8170" t="7781" r="9250" b="29581"/>
          <a:stretch/>
        </p:blipFill>
        <p:spPr>
          <a:xfrm>
            <a:off x="3746116" y="923593"/>
            <a:ext cx="4669823" cy="4583865"/>
          </a:xfrm>
          <a:prstGeom prst="rect">
            <a:avLst/>
          </a:prstGeom>
        </p:spPr>
      </p:pic>
      <p:sp>
        <p:nvSpPr>
          <p:cNvPr id="3" name="TextBox 2"/>
          <p:cNvSpPr txBox="1"/>
          <p:nvPr/>
        </p:nvSpPr>
        <p:spPr>
          <a:xfrm>
            <a:off x="457200" y="1085275"/>
            <a:ext cx="3288916" cy="5632312"/>
          </a:xfrm>
          <a:prstGeom prst="rect">
            <a:avLst/>
          </a:prstGeom>
          <a:noFill/>
        </p:spPr>
        <p:txBody>
          <a:bodyPr wrap="square" rtlCol="0">
            <a:spAutoFit/>
          </a:bodyPr>
          <a:lstStyle/>
          <a:p>
            <a:r>
              <a:rPr lang="en-US" dirty="0" smtClean="0"/>
              <a:t>The halo</a:t>
            </a:r>
            <a:r>
              <a:rPr lang="en-US" dirty="0" smtClean="0"/>
              <a:t>-CME </a:t>
            </a:r>
            <a:r>
              <a:rPr lang="en-US" dirty="0" smtClean="0"/>
              <a:t>shown in the upper-right frame apparently emanated from </a:t>
            </a:r>
            <a:r>
              <a:rPr lang="en-US" dirty="0" smtClean="0"/>
              <a:t>an active region in the far hemisphere, the </a:t>
            </a:r>
            <a:r>
              <a:rPr lang="en-US" dirty="0" err="1" smtClean="0"/>
              <a:t>helioseismic</a:t>
            </a:r>
            <a:r>
              <a:rPr lang="en-US" dirty="0" smtClean="0"/>
              <a:t> signature of which is shown in the lower-right frame (noting the lack of X-rays in the lower-left frame).  In this instances, the CME accelerated protons to hundreds of MeV, some of which showered the near-earth environment, on QQDATE.  This happened during an extra-vehicular activity (EVA) at the International Space Station (ISS).  Such events are rare,</a:t>
            </a:r>
            <a:r>
              <a:rPr lang="en-US" dirty="0" smtClean="0"/>
              <a:t> grounds for concern when </a:t>
            </a:r>
            <a:r>
              <a:rPr lang="en-US" dirty="0" err="1" smtClean="0"/>
              <a:t>helioseismic</a:t>
            </a:r>
            <a:r>
              <a:rPr lang="en-US" dirty="0" smtClean="0"/>
              <a:t> signatures show strong activity in the far hemisphere.</a:t>
            </a:r>
            <a:endParaRPr lang="en-US" dirty="0"/>
          </a:p>
        </p:txBody>
      </p:sp>
    </p:spTree>
    <p:extLst>
      <p:ext uri="{BB962C8B-B14F-4D97-AF65-F5344CB8AC3E}">
        <p14:creationId xmlns:p14="http://schemas.microsoft.com/office/powerpoint/2010/main" val="11071659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8675"/>
            <a:ext cx="8229600" cy="1143000"/>
          </a:xfrm>
        </p:spPr>
        <p:txBody>
          <a:bodyPr>
            <a:normAutofit fontScale="90000"/>
          </a:bodyPr>
          <a:lstStyle/>
          <a:p>
            <a:r>
              <a:rPr lang="en-US" sz="3600" dirty="0" smtClean="0"/>
              <a:t>Basics of Computational Seismic Holography</a:t>
            </a:r>
            <a:endParaRPr lang="en-US" sz="3600" dirty="0"/>
          </a:p>
        </p:txBody>
      </p:sp>
      <p:pic>
        <p:nvPicPr>
          <p:cNvPr id="4" name="Picture 3" descr="FIG01.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366" y="269382"/>
            <a:ext cx="7616984" cy="9857273"/>
          </a:xfrm>
          <a:prstGeom prst="rect">
            <a:avLst/>
          </a:prstGeom>
        </p:spPr>
      </p:pic>
      <p:sp>
        <p:nvSpPr>
          <p:cNvPr id="3" name="TextBox 2"/>
          <p:cNvSpPr txBox="1"/>
          <p:nvPr/>
        </p:nvSpPr>
        <p:spPr>
          <a:xfrm>
            <a:off x="1462526" y="4753988"/>
            <a:ext cx="6388933" cy="923330"/>
          </a:xfrm>
          <a:prstGeom prst="rect">
            <a:avLst/>
          </a:prstGeom>
          <a:noFill/>
        </p:spPr>
        <p:txBody>
          <a:bodyPr wrap="square" rtlCol="0">
            <a:spAutoFit/>
          </a:bodyPr>
          <a:lstStyle/>
          <a:p>
            <a:r>
              <a:rPr lang="en-US" dirty="0" smtClean="0"/>
              <a:t>Far-side helioseismology is one of the major applications of solar acoustic holography, first proposed by </a:t>
            </a:r>
            <a:r>
              <a:rPr lang="en-US" dirty="0" err="1" smtClean="0"/>
              <a:t>Roddier</a:t>
            </a:r>
            <a:r>
              <a:rPr lang="en-US" dirty="0"/>
              <a:t> </a:t>
            </a:r>
            <a:r>
              <a:rPr lang="en-US" dirty="0" smtClean="0"/>
              <a:t>(1975) as a solar-interior diagnostic.</a:t>
            </a:r>
            <a:endParaRPr lang="en-US" dirty="0"/>
          </a:p>
        </p:txBody>
      </p:sp>
    </p:spTree>
    <p:extLst>
      <p:ext uri="{BB962C8B-B14F-4D97-AF65-F5344CB8AC3E}">
        <p14:creationId xmlns:p14="http://schemas.microsoft.com/office/powerpoint/2010/main" val="38362248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SDO Far-Side Seismic Solar Monitor</a:t>
            </a:r>
            <a:endParaRPr lang="en-US" dirty="0"/>
          </a:p>
        </p:txBody>
      </p:sp>
      <p:sp>
        <p:nvSpPr>
          <p:cNvPr id="3" name="Content Placeholder 2"/>
          <p:cNvSpPr>
            <a:spLocks noGrp="1"/>
          </p:cNvSpPr>
          <p:nvPr>
            <p:ph idx="1"/>
          </p:nvPr>
        </p:nvSpPr>
        <p:spPr>
          <a:xfrm>
            <a:off x="718434" y="2148531"/>
            <a:ext cx="8120873" cy="2851006"/>
          </a:xfrm>
        </p:spPr>
        <p:txBody>
          <a:bodyPr>
            <a:normAutofit/>
          </a:bodyPr>
          <a:lstStyle/>
          <a:p>
            <a:pPr marL="0" indent="0">
              <a:buNone/>
            </a:pPr>
            <a:r>
              <a:rPr lang="en-US" dirty="0" smtClean="0">
                <a:hlinkClick r:id="rId2"/>
              </a:rPr>
              <a:t>http://jsoc.stanford.edu/data/farside</a:t>
            </a:r>
            <a:endParaRPr lang="en-US" dirty="0" smtClean="0"/>
          </a:p>
          <a:p>
            <a:pPr marL="0" indent="0">
              <a:buNone/>
            </a:pPr>
            <a:endParaRPr lang="en-US" dirty="0" smtClean="0"/>
          </a:p>
          <a:p>
            <a:pPr marL="0" indent="0">
              <a:buNone/>
            </a:pPr>
            <a:endParaRPr lang="en-US" dirty="0"/>
          </a:p>
          <a:p>
            <a:pPr marL="0" indent="0">
              <a:buNone/>
            </a:pPr>
            <a:r>
              <a:rPr lang="en-US" dirty="0" smtClean="0"/>
              <a:t>Comments addressed to </a:t>
            </a:r>
            <a:r>
              <a:rPr lang="en-US" dirty="0" smtClean="0">
                <a:hlinkClick r:id="rId3"/>
              </a:rPr>
              <a:t>clindsey@cora.nwra.com</a:t>
            </a:r>
            <a:r>
              <a:rPr lang="en-US" dirty="0" smtClean="0"/>
              <a:t> are welcome.</a:t>
            </a:r>
            <a:endParaRPr lang="en-US" dirty="0"/>
          </a:p>
        </p:txBody>
      </p:sp>
    </p:spTree>
    <p:extLst>
      <p:ext uri="{BB962C8B-B14F-4D97-AF65-F5344CB8AC3E}">
        <p14:creationId xmlns:p14="http://schemas.microsoft.com/office/powerpoint/2010/main" val="343146644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8079"/>
            <a:ext cx="8229600" cy="1143000"/>
          </a:xfrm>
        </p:spPr>
        <p:txBody>
          <a:bodyPr>
            <a:normAutofit/>
          </a:bodyPr>
          <a:lstStyle/>
          <a:p>
            <a:r>
              <a:rPr lang="en-US" sz="3200" dirty="0" smtClean="0"/>
              <a:t>Composite Maps of the Near and Far Hemisphere</a:t>
            </a:r>
            <a:endParaRPr lang="en-US" sz="3200" dirty="0"/>
          </a:p>
        </p:txBody>
      </p:sp>
      <p:pic>
        <p:nvPicPr>
          <p:cNvPr id="6" name="Content Placeholder 5" descr="farside_series.eps"/>
          <p:cNvPicPr>
            <a:picLocks noGrp="1" noChangeAspect="1"/>
          </p:cNvPicPr>
          <p:nvPr>
            <p:ph idx="1"/>
          </p:nvPr>
        </p:nvPicPr>
        <p:blipFill rotWithShape="1">
          <a:blip r:embed="rId2">
            <a:extLst>
              <a:ext uri="{28A0092B-C50C-407E-A947-70E740481C1C}">
                <a14:useLocalDpi xmlns:a14="http://schemas.microsoft.com/office/drawing/2010/main" val="0"/>
              </a:ext>
            </a:extLst>
          </a:blip>
          <a:srcRect t="7305" b="6750"/>
          <a:stretch/>
        </p:blipFill>
        <p:spPr>
          <a:xfrm>
            <a:off x="4575367" y="1044921"/>
            <a:ext cx="3147801" cy="5580042"/>
          </a:xfrm>
        </p:spPr>
      </p:pic>
      <p:sp>
        <p:nvSpPr>
          <p:cNvPr id="7" name="TextBox 6"/>
          <p:cNvSpPr txBox="1"/>
          <p:nvPr/>
        </p:nvSpPr>
        <p:spPr>
          <a:xfrm>
            <a:off x="859554" y="2078084"/>
            <a:ext cx="3412563" cy="3139321"/>
          </a:xfrm>
          <a:prstGeom prst="rect">
            <a:avLst/>
          </a:prstGeom>
          <a:noFill/>
        </p:spPr>
        <p:txBody>
          <a:bodyPr wrap="square" rtlCol="0">
            <a:spAutoFit/>
          </a:bodyPr>
          <a:lstStyle/>
          <a:p>
            <a:r>
              <a:rPr lang="en-US" dirty="0" smtClean="0"/>
              <a:t>Seismic signatures of active regions in the Sun’s far hemisphere are represented in travel-time deficits in amber, with line-of-sight magnetic signatures represented in Gauss in gray-blue over a 12-day period.  AR 11890 is seen rotating across the east limb at Carrington longitude 170 and latitude 12 S from 2013-11-01 to -04.  </a:t>
            </a:r>
            <a:endParaRPr lang="en-US" dirty="0"/>
          </a:p>
        </p:txBody>
      </p:sp>
    </p:spTree>
    <p:extLst>
      <p:ext uri="{BB962C8B-B14F-4D97-AF65-F5344CB8AC3E}">
        <p14:creationId xmlns:p14="http://schemas.microsoft.com/office/powerpoint/2010/main" val="192827192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Composite Seismic-Magnetic Maps</a:t>
            </a:r>
            <a:endParaRPr lang="en-US" dirty="0"/>
          </a:p>
        </p:txBody>
      </p:sp>
      <p:pic>
        <p:nvPicPr>
          <p:cNvPr id="4" name="Picture 3" descr="COMPOSITE_MAP_2014.03.17_12:00:0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1000"/>
            <a:ext cx="9144000" cy="3556000"/>
          </a:xfrm>
          <a:prstGeom prst="rect">
            <a:avLst/>
          </a:prstGeom>
        </p:spPr>
      </p:pic>
    </p:spTree>
    <p:extLst>
      <p:ext uri="{BB962C8B-B14F-4D97-AF65-F5344CB8AC3E}">
        <p14:creationId xmlns:p14="http://schemas.microsoft.com/office/powerpoint/2010/main" val="184518713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Active Region Maps</a:t>
            </a:r>
            <a:endParaRPr lang="en-US" dirty="0"/>
          </a:p>
        </p:txBody>
      </p:sp>
      <p:pic>
        <p:nvPicPr>
          <p:cNvPr id="6" name="Picture 5" descr="AR_MAP_2014.03.17_12:00:0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28800"/>
            <a:ext cx="9144000" cy="3200400"/>
          </a:xfrm>
          <a:prstGeom prst="rect">
            <a:avLst/>
          </a:prstGeom>
        </p:spPr>
      </p:pic>
    </p:spTree>
    <p:extLst>
      <p:ext uri="{BB962C8B-B14F-4D97-AF65-F5344CB8AC3E}">
        <p14:creationId xmlns:p14="http://schemas.microsoft.com/office/powerpoint/2010/main" val="365097787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Composite Movie</a:t>
            </a:r>
            <a:br>
              <a:rPr lang="en-US" dirty="0" smtClean="0"/>
            </a:br>
            <a:r>
              <a:rPr lang="en-US" dirty="0" smtClean="0"/>
              <a:t>(</a:t>
            </a:r>
            <a:r>
              <a:rPr lang="en-US" sz="3200" dirty="0" smtClean="0"/>
              <a:t>1/2 Solar Rotation</a:t>
            </a:r>
            <a:r>
              <a:rPr lang="en-US" dirty="0" smtClean="0"/>
              <a:t>)</a:t>
            </a:r>
            <a:endParaRPr lang="en-US" dirty="0"/>
          </a:p>
        </p:txBody>
      </p:sp>
      <p:pic>
        <p:nvPicPr>
          <p:cNvPr id="4" name="Movi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584398"/>
            <a:ext cx="8229600" cy="3200400"/>
          </a:xfrm>
        </p:spPr>
      </p:pic>
    </p:spTree>
    <p:extLst>
      <p:ext uri="{BB962C8B-B14F-4D97-AF65-F5344CB8AC3E}">
        <p14:creationId xmlns:p14="http://schemas.microsoft.com/office/powerpoint/2010/main" val="253955572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Large Active Region Tabulation</a:t>
            </a:r>
            <a:endParaRPr lang="en-US" dirty="0"/>
          </a:p>
        </p:txBody>
      </p:sp>
      <p:pic>
        <p:nvPicPr>
          <p:cNvPr id="4" name="Content Placeholder 3"/>
          <p:cNvPicPr>
            <a:picLocks noGrp="1" noChangeAspect="1"/>
          </p:cNvPicPr>
          <p:nvPr>
            <p:ph idx="1"/>
          </p:nvPr>
        </p:nvPicPr>
        <p:blipFill>
          <a:blip r:embed="rId2"/>
          <a:srcRect t="28751" b="28751"/>
          <a:stretch>
            <a:fillRect/>
          </a:stretch>
        </p:blipFill>
        <p:spPr/>
      </p:pic>
      <p:pic>
        <p:nvPicPr>
          <p:cNvPr id="6" name="Picture 5"/>
          <p:cNvPicPr>
            <a:picLocks noChangeAspect="1"/>
          </p:cNvPicPr>
          <p:nvPr/>
        </p:nvPicPr>
        <p:blipFill>
          <a:blip r:embed="rId2"/>
          <a:stretch>
            <a:fillRect/>
          </a:stretch>
        </p:blipFill>
        <p:spPr>
          <a:xfrm>
            <a:off x="290421" y="2038968"/>
            <a:ext cx="7255166" cy="9389037"/>
          </a:xfrm>
          <a:prstGeom prst="rect">
            <a:avLst/>
          </a:prstGeom>
        </p:spPr>
      </p:pic>
    </p:spTree>
    <p:extLst>
      <p:ext uri="{BB962C8B-B14F-4D97-AF65-F5344CB8AC3E}">
        <p14:creationId xmlns:p14="http://schemas.microsoft.com/office/powerpoint/2010/main" val="61618172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Sun’s Far Hemisphere Today</a:t>
            </a:r>
            <a:endParaRPr lang="en-US" dirty="0"/>
          </a:p>
        </p:txBody>
      </p:sp>
      <p:pic>
        <p:nvPicPr>
          <p:cNvPr id="24" name="Content Placeholder 23" descr="Composite_Map.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4684" r="-1899" b="-25848"/>
          <a:stretch/>
        </p:blipFill>
        <p:spPr>
          <a:xfrm>
            <a:off x="-115459" y="1417638"/>
            <a:ext cx="9028537" cy="4842271"/>
          </a:xfrm>
        </p:spPr>
      </p:pic>
    </p:spTree>
    <p:extLst>
      <p:ext uri="{BB962C8B-B14F-4D97-AF65-F5344CB8AC3E}">
        <p14:creationId xmlns:p14="http://schemas.microsoft.com/office/powerpoint/2010/main" val="54960811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Sun’s Far Hemisphere Today</a:t>
            </a:r>
            <a:endParaRPr lang="en-US" dirty="0"/>
          </a:p>
        </p:txBody>
      </p:sp>
      <p:pic>
        <p:nvPicPr>
          <p:cNvPr id="4" name="Content Placeholder 3" descr="AR_Map.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4346" r="7246"/>
          <a:stretch/>
        </p:blipFill>
        <p:spPr>
          <a:xfrm>
            <a:off x="1231607" y="1924153"/>
            <a:ext cx="7761650" cy="3445668"/>
          </a:xfrm>
        </p:spPr>
      </p:pic>
    </p:spTree>
    <p:extLst>
      <p:ext uri="{BB962C8B-B14F-4D97-AF65-F5344CB8AC3E}">
        <p14:creationId xmlns:p14="http://schemas.microsoft.com/office/powerpoint/2010/main" val="382689928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9675"/>
            <a:ext cx="8229600" cy="1143000"/>
          </a:xfrm>
        </p:spPr>
        <p:txBody>
          <a:bodyPr>
            <a:normAutofit fontScale="90000"/>
          </a:bodyPr>
          <a:lstStyle/>
          <a:p>
            <a:r>
              <a:rPr lang="en-US" dirty="0" smtClean="0"/>
              <a:t>HMI Table of Large Far-Side Active Regions on 2014-09-02</a:t>
            </a:r>
            <a:endParaRPr lang="en-US" dirty="0"/>
          </a:p>
        </p:txBody>
      </p:sp>
      <p:pic>
        <p:nvPicPr>
          <p:cNvPr id="4" name="Content Placeholder 3" descr="AR_List.png"/>
          <p:cNvPicPr>
            <a:picLocks noGrp="1" noChangeAspect="1"/>
          </p:cNvPicPr>
          <p:nvPr>
            <p:ph idx="1"/>
          </p:nvPr>
        </p:nvPicPr>
        <p:blipFill>
          <a:blip r:embed="rId2">
            <a:extLst>
              <a:ext uri="{28A0092B-C50C-407E-A947-70E740481C1C}">
                <a14:useLocalDpi xmlns:a14="http://schemas.microsoft.com/office/drawing/2010/main" val="0"/>
              </a:ext>
            </a:extLst>
          </a:blip>
          <a:srcRect t="28751" b="28751"/>
          <a:stretch>
            <a:fillRect/>
          </a:stretch>
        </p:blipFill>
        <p:spPr/>
      </p:pic>
      <p:pic>
        <p:nvPicPr>
          <p:cNvPr id="5" name="Picture 4" descr="AR_Li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359" y="2300377"/>
            <a:ext cx="8525256" cy="11032683"/>
          </a:xfrm>
          <a:prstGeom prst="rect">
            <a:avLst/>
          </a:prstGeom>
        </p:spPr>
      </p:pic>
    </p:spTree>
    <p:extLst>
      <p:ext uri="{BB962C8B-B14F-4D97-AF65-F5344CB8AC3E}">
        <p14:creationId xmlns:p14="http://schemas.microsoft.com/office/powerpoint/2010/main" val="284809190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smtClean="0"/>
              <a:t>Movie of Far-Side Maps over a Half Solar </a:t>
            </a:r>
            <a:r>
              <a:rPr lang="en-US" sz="3600" dirty="0" smtClean="0"/>
              <a:t>Rotation Ending on 2014-09-02</a:t>
            </a:r>
            <a:endParaRPr lang="en-US" sz="3600" dirty="0"/>
          </a:p>
        </p:txBody>
      </p:sp>
      <p:pic>
        <p:nvPicPr>
          <p:cNvPr id="6" name="Movie.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738034"/>
            <a:ext cx="9144000" cy="3556000"/>
          </a:xfrm>
        </p:spPr>
      </p:pic>
    </p:spTree>
    <p:extLst>
      <p:ext uri="{BB962C8B-B14F-4D97-AF65-F5344CB8AC3E}">
        <p14:creationId xmlns:p14="http://schemas.microsoft.com/office/powerpoint/2010/main" val="130332871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406"/>
            <a:ext cx="8229600" cy="700273"/>
          </a:xfrm>
        </p:spPr>
        <p:txBody>
          <a:bodyPr>
            <a:normAutofit/>
          </a:bodyPr>
          <a:lstStyle/>
          <a:p>
            <a:r>
              <a:rPr lang="en-US" sz="3200" dirty="0" smtClean="0"/>
              <a:t>Partial Reconstruction of the Acoustic</a:t>
            </a:r>
            <a:endParaRPr lang="en-US" sz="3200" dirty="0"/>
          </a:p>
        </p:txBody>
      </p:sp>
      <p:pic>
        <p:nvPicPr>
          <p:cNvPr id="3" name="Picture 2" descr="FIG02.eps"/>
          <p:cNvPicPr>
            <a:picLocks noChangeAspect="1"/>
          </p:cNvPicPr>
          <p:nvPr/>
        </p:nvPicPr>
        <p:blipFill rotWithShape="1">
          <a:blip r:embed="rId2">
            <a:extLst>
              <a:ext uri="{28A0092B-C50C-407E-A947-70E740481C1C}">
                <a14:useLocalDpi xmlns:a14="http://schemas.microsoft.com/office/drawing/2010/main" val="0"/>
              </a:ext>
            </a:extLst>
          </a:blip>
          <a:srcRect l="6402" t="4308" r="7669" b="51853"/>
          <a:stretch/>
        </p:blipFill>
        <p:spPr>
          <a:xfrm>
            <a:off x="1371692" y="679867"/>
            <a:ext cx="6556743" cy="4328947"/>
          </a:xfrm>
          <a:prstGeom prst="rect">
            <a:avLst/>
          </a:prstGeom>
        </p:spPr>
      </p:pic>
      <p:sp>
        <p:nvSpPr>
          <p:cNvPr id="5" name="TextBox 4"/>
          <p:cNvSpPr txBox="1"/>
          <p:nvPr/>
        </p:nvSpPr>
        <p:spPr>
          <a:xfrm>
            <a:off x="1141796" y="4771897"/>
            <a:ext cx="7017563" cy="1200329"/>
          </a:xfrm>
          <a:prstGeom prst="rect">
            <a:avLst/>
          </a:prstGeom>
          <a:noFill/>
        </p:spPr>
        <p:txBody>
          <a:bodyPr wrap="square" rtlCol="0">
            <a:spAutoFit/>
          </a:bodyPr>
          <a:lstStyle/>
          <a:p>
            <a:r>
              <a:rPr lang="en-US" dirty="0" err="1" smtClean="0"/>
              <a:t>Helioseismic</a:t>
            </a:r>
            <a:r>
              <a:rPr lang="en-US" dirty="0" smtClean="0"/>
              <a:t> observations of the Sun’s surface are applied in time-reverse to the surface of an acoustic model of the Sun’s interior, propagated backwards into the model and sampled along a focal surface in the model interior</a:t>
            </a:r>
            <a:endParaRPr lang="en-US" dirty="0"/>
          </a:p>
        </p:txBody>
      </p:sp>
    </p:spTree>
    <p:extLst>
      <p:ext uri="{BB962C8B-B14F-4D97-AF65-F5344CB8AC3E}">
        <p14:creationId xmlns:p14="http://schemas.microsoft.com/office/powerpoint/2010/main" val="8192869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8955"/>
          </a:xfrm>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200" y="1184244"/>
            <a:ext cx="8229600" cy="4588213"/>
          </a:xfrm>
        </p:spPr>
        <p:txBody>
          <a:bodyPr>
            <a:normAutofit fontScale="62500" lnSpcReduction="20000"/>
          </a:bodyPr>
          <a:lstStyle/>
          <a:p>
            <a:pPr marL="0" indent="0">
              <a:buNone/>
            </a:pPr>
            <a:r>
              <a:rPr lang="en-US" dirty="0" smtClean="0"/>
              <a:t>Irene Gonzalez Hernandez’s life and work have been a great benefit to solar research and its applications to 21</a:t>
            </a:r>
            <a:r>
              <a:rPr lang="en-US" baseline="30000" dirty="0" smtClean="0"/>
              <a:t>st </a:t>
            </a:r>
            <a:r>
              <a:rPr lang="en-US" dirty="0" smtClean="0"/>
              <a:t>century technology. </a:t>
            </a:r>
            <a:r>
              <a:rPr lang="en-US" dirty="0"/>
              <a:t> </a:t>
            </a:r>
            <a:r>
              <a:rPr lang="en-US" dirty="0" smtClean="0"/>
              <a:t>Irene</a:t>
            </a:r>
            <a:r>
              <a:rPr lang="en-US" dirty="0" smtClean="0"/>
              <a:t> was a key player in the development of local helioseismology and its practical applications to space-weather forecasting and other areas of solar research.   Her role in seismology of the Sun’s far hemisphere is especially crucial, both in its technical development into the diagnostic tool it is today, and in opening the market for its many applications.  At the turn of the century, far-side seismology was a precarious, highly experimental proposition with an intimidating array of operational and quality-control issues.  Irene’s hard work, dogged persistence and patience were essential in resolving these problems and making far-side seismology the flexible, practical space-weather forecasting tool it has since become, applied to </a:t>
            </a:r>
            <a:r>
              <a:rPr lang="en-US" dirty="0" err="1" smtClean="0"/>
              <a:t>SoHO</a:t>
            </a:r>
            <a:r>
              <a:rPr lang="en-US" dirty="0" smtClean="0"/>
              <a:t>/MDI, GONG and SDO/HMI observations.  </a:t>
            </a:r>
            <a:r>
              <a:rPr lang="en-US" dirty="0" smtClean="0"/>
              <a:t>And, Irene accomplished all this with contagious exuberance, enthusiasm and never-failing cheer and good humor.  She was a very open, loving, caring personality, always a team player, and an unfailing pleasure to work with.  Irene visited our world for a little while and left it a better place.  Many are those who will keep a special warm place in their hearts for Irene and treasure her memory.</a:t>
            </a:r>
            <a:endParaRPr lang="en-US" dirty="0"/>
          </a:p>
        </p:txBody>
      </p:sp>
    </p:spTree>
    <p:extLst>
      <p:ext uri="{BB962C8B-B14F-4D97-AF65-F5344CB8AC3E}">
        <p14:creationId xmlns:p14="http://schemas.microsoft.com/office/powerpoint/2010/main" val="368625643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89" y="30912"/>
            <a:ext cx="8582722" cy="648955"/>
          </a:xfrm>
        </p:spPr>
        <p:txBody>
          <a:bodyPr>
            <a:normAutofit fontScale="90000"/>
          </a:bodyPr>
          <a:lstStyle/>
          <a:p>
            <a:r>
              <a:rPr lang="en-US" sz="3200" dirty="0" smtClean="0"/>
              <a:t>Multiple-Skip Holography of the Sun’s Far Hemisphere</a:t>
            </a:r>
            <a:endParaRPr lang="en-US" sz="3200" dirty="0"/>
          </a:p>
        </p:txBody>
      </p:sp>
      <p:pic>
        <p:nvPicPr>
          <p:cNvPr id="4" name="Picture 3" descr="FIG09.eps"/>
          <p:cNvPicPr>
            <a:picLocks noChangeAspect="1"/>
          </p:cNvPicPr>
          <p:nvPr/>
        </p:nvPicPr>
        <p:blipFill rotWithShape="1">
          <a:blip r:embed="rId2">
            <a:extLst>
              <a:ext uri="{28A0092B-C50C-407E-A947-70E740481C1C}">
                <a14:useLocalDpi xmlns:a14="http://schemas.microsoft.com/office/drawing/2010/main" val="0"/>
              </a:ext>
            </a:extLst>
          </a:blip>
          <a:srcRect l="9622" t="6770" r="6672" b="14184"/>
          <a:stretch/>
        </p:blipFill>
        <p:spPr>
          <a:xfrm>
            <a:off x="5025833" y="816694"/>
            <a:ext cx="4118167" cy="5032729"/>
          </a:xfrm>
          <a:prstGeom prst="rect">
            <a:avLst/>
          </a:prstGeom>
        </p:spPr>
      </p:pic>
      <p:sp>
        <p:nvSpPr>
          <p:cNvPr id="3" name="TextBox 2"/>
          <p:cNvSpPr txBox="1"/>
          <p:nvPr/>
        </p:nvSpPr>
        <p:spPr>
          <a:xfrm>
            <a:off x="654288" y="1192974"/>
            <a:ext cx="4143826" cy="4524316"/>
          </a:xfrm>
          <a:prstGeom prst="rect">
            <a:avLst/>
          </a:prstGeom>
          <a:noFill/>
        </p:spPr>
        <p:txBody>
          <a:bodyPr wrap="square" rtlCol="0">
            <a:spAutoFit/>
          </a:bodyPr>
          <a:lstStyle/>
          <a:p>
            <a:r>
              <a:rPr lang="en-US" sz="1600" dirty="0" smtClean="0"/>
              <a:t>The very thing that make it very difficult to detect acoustic anomalies more than a few hundred km beneath the photosphere makes almost the entirety of the Sun’s interior an exceptionally high-quality optical medium for acoustic waves.  </a:t>
            </a:r>
            <a:r>
              <a:rPr lang="en-US" sz="1600" dirty="0" err="1" smtClean="0"/>
              <a:t>Muliple</a:t>
            </a:r>
            <a:r>
              <a:rPr lang="en-US" sz="1600" dirty="0" smtClean="0"/>
              <a:t>-skip seismology benefits from high-quality specular reflections of acoustic disturbance from the Sun’s surface.  Multiple skip seismology involves waves with a higher spherical-harmonic degree (hence a shorter horizontal wavelength).  This leads to a finer diffraction limit and a greater statistical weight for techniques that utilize the spatial acoustic spectrum opened thereby.  Far-side seismic holography is based upon mapping of the phase shift between waves traveling toward the focus (green arrows) and their </a:t>
            </a:r>
            <a:r>
              <a:rPr lang="en-US" sz="1600" dirty="0" err="1" smtClean="0"/>
              <a:t>outcoming</a:t>
            </a:r>
            <a:r>
              <a:rPr lang="en-US" sz="1600" dirty="0" smtClean="0"/>
              <a:t> </a:t>
            </a:r>
            <a:r>
              <a:rPr lang="en-US" sz="1600" dirty="0" err="1" smtClean="0"/>
              <a:t>echos</a:t>
            </a:r>
            <a:r>
              <a:rPr lang="en-US" sz="1600" dirty="0" smtClean="0"/>
              <a:t> (yellow arrows).</a:t>
            </a:r>
            <a:endParaRPr lang="en-US" dirty="0" smtClean="0"/>
          </a:p>
        </p:txBody>
      </p:sp>
    </p:spTree>
    <p:extLst>
      <p:ext uri="{BB962C8B-B14F-4D97-AF65-F5344CB8AC3E}">
        <p14:creationId xmlns:p14="http://schemas.microsoft.com/office/powerpoint/2010/main" val="165696712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842"/>
            <a:ext cx="8229600" cy="1143000"/>
          </a:xfrm>
        </p:spPr>
        <p:txBody>
          <a:bodyPr>
            <a:normAutofit fontScale="90000"/>
          </a:bodyPr>
          <a:lstStyle/>
          <a:p>
            <a:r>
              <a:rPr lang="en-US" sz="3600" dirty="0" smtClean="0"/>
              <a:t>The First Acoustic Images of the Sun’s Far Hemisphere</a:t>
            </a:r>
            <a:endParaRPr lang="en-US" sz="3600" dirty="0"/>
          </a:p>
        </p:txBody>
      </p:sp>
      <p:pic>
        <p:nvPicPr>
          <p:cNvPr id="4" name="Content Placeholder 3" descr="far_side_images.eps"/>
          <p:cNvPicPr>
            <a:picLocks noGrp="1" noChangeAspect="1"/>
          </p:cNvPicPr>
          <p:nvPr>
            <p:ph idx="1"/>
          </p:nvPr>
        </p:nvPicPr>
        <p:blipFill rotWithShape="1">
          <a:blip r:embed="rId2">
            <a:extLst>
              <a:ext uri="{28A0092B-C50C-407E-A947-70E740481C1C}">
                <a14:useLocalDpi xmlns:a14="http://schemas.microsoft.com/office/drawing/2010/main" val="0"/>
              </a:ext>
            </a:extLst>
          </a:blip>
          <a:srcRect l="584" t="-4696" r="-3323" b="-8044"/>
          <a:stretch/>
        </p:blipFill>
        <p:spPr>
          <a:xfrm>
            <a:off x="290421" y="1590626"/>
            <a:ext cx="8686799" cy="3001678"/>
          </a:xfrm>
        </p:spPr>
      </p:pic>
      <p:sp>
        <p:nvSpPr>
          <p:cNvPr id="5" name="TextBox 4"/>
          <p:cNvSpPr txBox="1"/>
          <p:nvPr/>
        </p:nvSpPr>
        <p:spPr>
          <a:xfrm>
            <a:off x="457200" y="4861692"/>
            <a:ext cx="8229600" cy="1477328"/>
          </a:xfrm>
          <a:prstGeom prst="rect">
            <a:avLst/>
          </a:prstGeom>
          <a:noFill/>
        </p:spPr>
        <p:txBody>
          <a:bodyPr wrap="square" rtlCol="0">
            <a:spAutoFit/>
          </a:bodyPr>
          <a:lstStyle/>
          <a:p>
            <a:r>
              <a:rPr lang="en-US" dirty="0" err="1" smtClean="0"/>
              <a:t>Helioseismic</a:t>
            </a:r>
            <a:r>
              <a:rPr lang="en-US" dirty="0" smtClean="0"/>
              <a:t> signature of Active Regions 8194, 8195 and 8198 is seen approaching the meridian (from Earth perspective) in the Sun’s far hemisphere on 1998 March 28 (left frame) and crossing it on March 29 (middle frame).  Left frame shows line-of-sight </a:t>
            </a:r>
            <a:r>
              <a:rPr lang="en-US" dirty="0" err="1" smtClean="0"/>
              <a:t>magnetogram</a:t>
            </a:r>
            <a:r>
              <a:rPr lang="en-US" dirty="0" smtClean="0"/>
              <a:t> of the complex having rotated across the Sun’s east limb into direct view from Earth. </a:t>
            </a:r>
            <a:endParaRPr lang="en-US" dirty="0"/>
          </a:p>
        </p:txBody>
      </p:sp>
    </p:spTree>
    <p:extLst>
      <p:ext uri="{BB962C8B-B14F-4D97-AF65-F5344CB8AC3E}">
        <p14:creationId xmlns:p14="http://schemas.microsoft.com/office/powerpoint/2010/main" val="326667128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4788"/>
            <a:ext cx="8229600" cy="679208"/>
          </a:xfrm>
        </p:spPr>
        <p:txBody>
          <a:bodyPr>
            <a:normAutofit fontScale="90000"/>
          </a:bodyPr>
          <a:lstStyle/>
          <a:p>
            <a:r>
              <a:rPr lang="en-US" sz="3600" dirty="0" smtClean="0"/>
              <a:t>Seismic Coverage of the Full Far Hemisphere </a:t>
            </a:r>
            <a:endParaRPr lang="en-US" sz="3600" dirty="0"/>
          </a:p>
        </p:txBody>
      </p:sp>
      <p:pic>
        <p:nvPicPr>
          <p:cNvPr id="4" name="Content Placeholder 3" descr="full_hem.gif"/>
          <p:cNvPicPr>
            <a:picLocks noGrp="1" noChangeAspect="1"/>
          </p:cNvPicPr>
          <p:nvPr>
            <p:ph idx="1"/>
          </p:nvPr>
        </p:nvPicPr>
        <p:blipFill rotWithShape="1">
          <a:blip r:embed="rId2">
            <a:extLst>
              <a:ext uri="{28A0092B-C50C-407E-A947-70E740481C1C}">
                <a14:useLocalDpi xmlns:a14="http://schemas.microsoft.com/office/drawing/2010/main" val="0"/>
              </a:ext>
            </a:extLst>
          </a:blip>
          <a:srcRect t="-1879" r="-2312" b="-994"/>
          <a:stretch/>
        </p:blipFill>
        <p:spPr>
          <a:xfrm>
            <a:off x="2009533" y="625590"/>
            <a:ext cx="4866909" cy="3772210"/>
          </a:xfrm>
        </p:spPr>
      </p:pic>
      <p:sp>
        <p:nvSpPr>
          <p:cNvPr id="5" name="TextBox 4"/>
          <p:cNvSpPr txBox="1"/>
          <p:nvPr/>
        </p:nvSpPr>
        <p:spPr>
          <a:xfrm>
            <a:off x="1026335" y="4467590"/>
            <a:ext cx="7158684" cy="2308324"/>
          </a:xfrm>
          <a:prstGeom prst="rect">
            <a:avLst/>
          </a:prstGeom>
          <a:noFill/>
        </p:spPr>
        <p:txBody>
          <a:bodyPr wrap="square" rtlCol="0">
            <a:spAutoFit/>
          </a:bodyPr>
          <a:lstStyle/>
          <a:p>
            <a:r>
              <a:rPr lang="en-US" dirty="0" smtClean="0"/>
              <a:t>The first far-side seismic maps were computed from the Doppler signatures of waves that had traveled form the near to the far hemisphere in two skips each way.  These waves, represented in the left diagram could image the far hemisphere only out to an angle of about 40</a:t>
            </a:r>
            <a:r>
              <a:rPr lang="en-US" baseline="30000" dirty="0" smtClean="0"/>
              <a:t>o</a:t>
            </a:r>
            <a:r>
              <a:rPr lang="en-US" dirty="0" smtClean="0"/>
              <a:t> from the antipode of disk center.  Doug Braun worked out wave mechanics correlating waves that reach the focal point in a single skip with </a:t>
            </a:r>
            <a:r>
              <a:rPr lang="en-US" dirty="0" err="1" smtClean="0"/>
              <a:t>echos</a:t>
            </a:r>
            <a:r>
              <a:rPr lang="en-US" dirty="0" smtClean="0"/>
              <a:t> that travel three skips (right diagram) to cover focal points from 40</a:t>
            </a:r>
            <a:r>
              <a:rPr lang="en-US" baseline="30000" dirty="0" smtClean="0"/>
              <a:t>o</a:t>
            </a:r>
            <a:r>
              <a:rPr lang="en-US" dirty="0" smtClean="0"/>
              <a:t> to the solar limb.  </a:t>
            </a:r>
            <a:endParaRPr lang="en-US" dirty="0"/>
          </a:p>
        </p:txBody>
      </p:sp>
    </p:spTree>
    <p:extLst>
      <p:ext uri="{BB962C8B-B14F-4D97-AF65-F5344CB8AC3E}">
        <p14:creationId xmlns:p14="http://schemas.microsoft.com/office/powerpoint/2010/main" val="73430609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91156" y="5025942"/>
            <a:ext cx="4644165" cy="441573"/>
          </a:xfrm>
        </p:spPr>
        <p:txBody>
          <a:bodyPr>
            <a:normAutofit fontScale="90000"/>
          </a:bodyPr>
          <a:lstStyle/>
          <a:p>
            <a:r>
              <a:rPr lang="el-GR" sz="2000" dirty="0" smtClean="0"/>
              <a:t>ὅν</a:t>
            </a:r>
            <a:r>
              <a:rPr lang="el-GR" dirty="0" smtClean="0"/>
              <a:t> </a:t>
            </a:r>
            <a:r>
              <a:rPr lang="el-GR" sz="2000" dirty="0" smtClean="0"/>
              <a:t>οἱ</a:t>
            </a:r>
            <a:r>
              <a:rPr lang="el-GR" dirty="0" smtClean="0"/>
              <a:t> </a:t>
            </a:r>
            <a:r>
              <a:rPr lang="el-GR" sz="2200" dirty="0" smtClean="0"/>
              <a:t>θɛοὶ</a:t>
            </a:r>
            <a:r>
              <a:rPr lang="el-GR" dirty="0" smtClean="0"/>
              <a:t> </a:t>
            </a:r>
            <a:r>
              <a:rPr lang="el-GR" sz="2200" dirty="0" smtClean="0"/>
              <a:t>ϕίλοῦσίνἀ</a:t>
            </a:r>
            <a:r>
              <a:rPr lang="el-GR" dirty="0" smtClean="0"/>
              <a:t> </a:t>
            </a:r>
            <a:r>
              <a:rPr lang="el-GR" sz="2000" dirty="0" smtClean="0"/>
              <a:t>ροθνῄσκɛί</a:t>
            </a:r>
            <a:r>
              <a:rPr lang="el-GR" dirty="0" smtClean="0"/>
              <a:t> </a:t>
            </a:r>
            <a:r>
              <a:rPr lang="el-GR" sz="2000" dirty="0" smtClean="0"/>
              <a:t>νέος</a:t>
            </a:r>
            <a:endParaRPr lang="en-US" sz="2000" dirty="0"/>
          </a:p>
        </p:txBody>
      </p:sp>
      <p:pic>
        <p:nvPicPr>
          <p:cNvPr id="4" name="Picture 3" descr="Iren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07613" y="1114338"/>
            <a:ext cx="3129283" cy="3911604"/>
          </a:xfrm>
          <a:prstGeom prst="rect">
            <a:avLst/>
          </a:prstGeom>
        </p:spPr>
      </p:pic>
      <p:sp>
        <p:nvSpPr>
          <p:cNvPr id="5" name="TextBox 4"/>
          <p:cNvSpPr txBox="1"/>
          <p:nvPr/>
        </p:nvSpPr>
        <p:spPr>
          <a:xfrm>
            <a:off x="478333" y="363013"/>
            <a:ext cx="8263620" cy="523220"/>
          </a:xfrm>
          <a:prstGeom prst="rect">
            <a:avLst/>
          </a:prstGeom>
          <a:noFill/>
        </p:spPr>
        <p:txBody>
          <a:bodyPr wrap="square" rtlCol="0">
            <a:spAutoFit/>
          </a:bodyPr>
          <a:lstStyle/>
          <a:p>
            <a:pPr algn="ctr"/>
            <a:r>
              <a:rPr lang="en-US" sz="2800" dirty="0" smtClean="0"/>
              <a:t>   </a:t>
            </a:r>
            <a:r>
              <a:rPr lang="en-US" sz="2800" b="1" i="1" dirty="0" smtClean="0"/>
              <a:t>Irene González Hernández</a:t>
            </a:r>
            <a:r>
              <a:rPr lang="en-US" sz="2800" dirty="0" smtClean="0"/>
              <a:t> 1969--2014</a:t>
            </a:r>
            <a:endParaRPr lang="en-US" sz="2800" b="1" dirty="0" smtClean="0"/>
          </a:p>
        </p:txBody>
      </p:sp>
    </p:spTree>
    <p:extLst>
      <p:ext uri="{BB962C8B-B14F-4D97-AF65-F5344CB8AC3E}">
        <p14:creationId xmlns:p14="http://schemas.microsoft.com/office/powerpoint/2010/main" val="142690791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015"/>
            <a:ext cx="8229600" cy="623300"/>
          </a:xfrm>
        </p:spPr>
        <p:txBody>
          <a:bodyPr>
            <a:normAutofit/>
          </a:bodyPr>
          <a:lstStyle/>
          <a:p>
            <a:r>
              <a:rPr lang="en-US" sz="3200" dirty="0" smtClean="0"/>
              <a:t>Characterizing Active Regions in Terms of Area</a:t>
            </a:r>
            <a:endParaRPr lang="en-US" sz="3200" dirty="0"/>
          </a:p>
        </p:txBody>
      </p:sp>
      <p:pic>
        <p:nvPicPr>
          <p:cNvPr id="4" name="Content Placeholder 3" descr="regions.eps"/>
          <p:cNvPicPr>
            <a:picLocks noGrp="1" noChangeAspect="1"/>
          </p:cNvPicPr>
          <p:nvPr>
            <p:ph idx="1"/>
          </p:nvPr>
        </p:nvPicPr>
        <p:blipFill rotWithShape="1">
          <a:blip r:embed="rId2">
            <a:extLst>
              <a:ext uri="{28A0092B-C50C-407E-A947-70E740481C1C}">
                <a14:useLocalDpi xmlns:a14="http://schemas.microsoft.com/office/drawing/2010/main" val="0"/>
              </a:ext>
            </a:extLst>
          </a:blip>
          <a:srcRect l="-3189" t="5996" r="-1" b="5996"/>
          <a:stretch/>
        </p:blipFill>
        <p:spPr>
          <a:xfrm>
            <a:off x="1483532" y="564410"/>
            <a:ext cx="6226806" cy="4707759"/>
          </a:xfrm>
        </p:spPr>
      </p:pic>
      <p:sp>
        <p:nvSpPr>
          <p:cNvPr id="5" name="TextBox 4"/>
          <p:cNvSpPr txBox="1"/>
          <p:nvPr/>
        </p:nvSpPr>
        <p:spPr>
          <a:xfrm>
            <a:off x="1483532" y="5274576"/>
            <a:ext cx="6355099" cy="1200329"/>
          </a:xfrm>
          <a:prstGeom prst="rect">
            <a:avLst/>
          </a:prstGeom>
          <a:noFill/>
        </p:spPr>
        <p:txBody>
          <a:bodyPr wrap="square" rtlCol="0">
            <a:spAutoFit/>
          </a:bodyPr>
          <a:lstStyle/>
          <a:p>
            <a:r>
              <a:rPr lang="en-US" dirty="0" smtClean="0"/>
              <a:t>To calibrate </a:t>
            </a:r>
            <a:r>
              <a:rPr lang="en-US" dirty="0" err="1" smtClean="0"/>
              <a:t>helioseismic</a:t>
            </a:r>
            <a:r>
              <a:rPr lang="en-US" dirty="0" smtClean="0"/>
              <a:t> signatures in terms of qualities familiar to active regions as viewed from the near hemisphere, Irene devised a scheme characterizing areas </a:t>
            </a:r>
            <a:r>
              <a:rPr lang="en-US" dirty="0" smtClean="0"/>
              <a:t>based upon magnetic (left) and continuum-intensity (right) thresholds</a:t>
            </a:r>
            <a:endParaRPr lang="en-US" dirty="0"/>
          </a:p>
        </p:txBody>
      </p:sp>
    </p:spTree>
    <p:extLst>
      <p:ext uri="{BB962C8B-B14F-4D97-AF65-F5344CB8AC3E}">
        <p14:creationId xmlns:p14="http://schemas.microsoft.com/office/powerpoint/2010/main" val="27454099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791" y="-110197"/>
            <a:ext cx="8229600" cy="1143000"/>
          </a:xfrm>
        </p:spPr>
        <p:txBody>
          <a:bodyPr>
            <a:normAutofit/>
          </a:bodyPr>
          <a:lstStyle/>
          <a:p>
            <a:r>
              <a:rPr lang="en-US" sz="3200" dirty="0" smtClean="0"/>
              <a:t>Relationship Between Active Region Area and Seismic Signature</a:t>
            </a:r>
            <a:endParaRPr lang="en-US" sz="3200" dirty="0"/>
          </a:p>
        </p:txBody>
      </p:sp>
      <p:pic>
        <p:nvPicPr>
          <p:cNvPr id="4" name="Content Placeholder 3" descr="areas.eps"/>
          <p:cNvPicPr>
            <a:picLocks noGrp="1" noChangeAspect="1"/>
          </p:cNvPicPr>
          <p:nvPr>
            <p:ph idx="1"/>
          </p:nvPr>
        </p:nvPicPr>
        <p:blipFill rotWithShape="1">
          <a:blip r:embed="rId2">
            <a:extLst>
              <a:ext uri="{28A0092B-C50C-407E-A947-70E740481C1C}">
                <a14:useLocalDpi xmlns:a14="http://schemas.microsoft.com/office/drawing/2010/main" val="0"/>
              </a:ext>
            </a:extLst>
          </a:blip>
          <a:srcRect t="-2184" r="1359" b="4907"/>
          <a:stretch/>
        </p:blipFill>
        <p:spPr>
          <a:xfrm>
            <a:off x="1021685" y="750594"/>
            <a:ext cx="7040283" cy="4233890"/>
          </a:xfrm>
        </p:spPr>
      </p:pic>
      <p:sp>
        <p:nvSpPr>
          <p:cNvPr id="3" name="TextBox 2"/>
          <p:cNvSpPr txBox="1"/>
          <p:nvPr/>
        </p:nvSpPr>
        <p:spPr>
          <a:xfrm>
            <a:off x="885214" y="5087512"/>
            <a:ext cx="7466584" cy="923330"/>
          </a:xfrm>
          <a:prstGeom prst="rect">
            <a:avLst/>
          </a:prstGeom>
          <a:noFill/>
        </p:spPr>
        <p:txBody>
          <a:bodyPr wrap="square" rtlCol="0">
            <a:spAutoFit/>
          </a:bodyPr>
          <a:lstStyle/>
          <a:p>
            <a:r>
              <a:rPr lang="en-US" dirty="0" smtClean="0"/>
              <a:t>Irene related </a:t>
            </a:r>
            <a:r>
              <a:rPr lang="en-US" dirty="0" err="1" smtClean="0"/>
              <a:t>helioseismic</a:t>
            </a:r>
            <a:r>
              <a:rPr lang="en-US" dirty="0" smtClean="0"/>
              <a:t> signatures to active-region areas in terms of both the mean seismic signature (left) over the region characterized and the maximum signature (right).</a:t>
            </a:r>
            <a:endParaRPr lang="en-US" dirty="0"/>
          </a:p>
        </p:txBody>
      </p:sp>
    </p:spTree>
    <p:extLst>
      <p:ext uri="{BB962C8B-B14F-4D97-AF65-F5344CB8AC3E}">
        <p14:creationId xmlns:p14="http://schemas.microsoft.com/office/powerpoint/2010/main" val="346769562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6993</TotalTime>
  <Words>1763</Words>
  <Application>Microsoft Macintosh PowerPoint</Application>
  <PresentationFormat>On-screen Show (4:3)</PresentationFormat>
  <Paragraphs>63</Paragraphs>
  <Slides>30</Slides>
  <Notes>0</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Seismic Monitoring  of the Sun’s Far Hemisphere</vt:lpstr>
      <vt:lpstr>Basics of Computational Seismic Holography</vt:lpstr>
      <vt:lpstr>Partial Reconstruction of the Acoustic</vt:lpstr>
      <vt:lpstr>Multiple-Skip Holography of the Sun’s Far Hemisphere</vt:lpstr>
      <vt:lpstr>The First Acoustic Images of the Sun’s Far Hemisphere</vt:lpstr>
      <vt:lpstr>Seismic Coverage of the Full Far Hemisphere </vt:lpstr>
      <vt:lpstr>ὅν οἱ θɛοὶ ϕίλοῦσίνἀ ροθνῄσκɛί νέος</vt:lpstr>
      <vt:lpstr>Characterizing Active Regions in Terms of Area</vt:lpstr>
      <vt:lpstr>Relationship Between Active Region Area and Seismic Signature</vt:lpstr>
      <vt:lpstr>Calibrating Helioseismic Signatures in Terms of Magnetic Field</vt:lpstr>
      <vt:lpstr>Autocorrelation of Magnetic Field Strength Before and After Far-Side Transit</vt:lpstr>
      <vt:lpstr>Far-Side Helioseismic Synoptics</vt:lpstr>
      <vt:lpstr>The Far-Side Monitor Applied to GONG Doppler Observations</vt:lpstr>
      <vt:lpstr>First Far-Side Active Region of Cycle 24</vt:lpstr>
      <vt:lpstr>Improvements in the Far-Side Maps</vt:lpstr>
      <vt:lpstr>Applications of Far-Side Seismic Monitoring</vt:lpstr>
      <vt:lpstr>Observed-Activity and Obsolescence Maps for Solar UV-Irradiance Forecasts</vt:lpstr>
      <vt:lpstr>Applications of the Far-Side Seismic Monitor to Solar Irradiance Forecasting</vt:lpstr>
      <vt:lpstr>Far-Side Events that Effect Earth</vt:lpstr>
      <vt:lpstr>The SDO Far-Side Seismic Solar Monitor</vt:lpstr>
      <vt:lpstr>Composite Maps of the Near and Far Hemisphere</vt:lpstr>
      <vt:lpstr>Composite Seismic-Magnetic Maps</vt:lpstr>
      <vt:lpstr>Large Active Region Maps</vt:lpstr>
      <vt:lpstr>Composite Movie (1/2 Solar Rotation)</vt:lpstr>
      <vt:lpstr>Large Active Region Tabulation</vt:lpstr>
      <vt:lpstr>The Sun’s Far Hemisphere Today</vt:lpstr>
      <vt:lpstr>The Sun’s Far Hemisphere Today</vt:lpstr>
      <vt:lpstr>HMI Table of Large Far-Side Active Regions on 2014-09-02</vt:lpstr>
      <vt:lpstr>Movie of Far-Side Maps over a Half Solar Rotation Ending on 2014-09-02</vt:lpstr>
      <vt:lpstr>Summary</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ὅν οἱ θɛοὶ ϕίλοῦσίνἀ ροθνῄσκɛί νέος</dc:title>
  <dc:creator>Charlie Lindsey</dc:creator>
  <cp:lastModifiedBy>Charlie Lindsey</cp:lastModifiedBy>
  <cp:revision>63</cp:revision>
  <dcterms:created xsi:type="dcterms:W3CDTF">2014-03-18T06:00:19Z</dcterms:created>
  <dcterms:modified xsi:type="dcterms:W3CDTF">2014-09-07T17:17:22Z</dcterms:modified>
</cp:coreProperties>
</file>