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60" r:id="rId1"/>
  </p:sldMasterIdLst>
  <p:notesMasterIdLst>
    <p:notesMasterId r:id="rId41"/>
  </p:notesMasterIdLst>
  <p:handoutMasterIdLst>
    <p:handoutMasterId r:id="rId42"/>
  </p:handoutMasterIdLst>
  <p:sldIdLst>
    <p:sldId id="424" r:id="rId2"/>
    <p:sldId id="425" r:id="rId3"/>
    <p:sldId id="426" r:id="rId4"/>
    <p:sldId id="372" r:id="rId5"/>
    <p:sldId id="371" r:id="rId6"/>
    <p:sldId id="429" r:id="rId7"/>
    <p:sldId id="430" r:id="rId8"/>
    <p:sldId id="431" r:id="rId9"/>
    <p:sldId id="432" r:id="rId10"/>
    <p:sldId id="433" r:id="rId11"/>
    <p:sldId id="413" r:id="rId12"/>
    <p:sldId id="438" r:id="rId13"/>
    <p:sldId id="414" r:id="rId14"/>
    <p:sldId id="412" r:id="rId15"/>
    <p:sldId id="439" r:id="rId16"/>
    <p:sldId id="440" r:id="rId17"/>
    <p:sldId id="336" r:id="rId18"/>
    <p:sldId id="334" r:id="rId19"/>
    <p:sldId id="421" r:id="rId20"/>
    <p:sldId id="434" r:id="rId21"/>
    <p:sldId id="437" r:id="rId22"/>
    <p:sldId id="422" r:id="rId23"/>
    <p:sldId id="415" r:id="rId24"/>
    <p:sldId id="396" r:id="rId25"/>
    <p:sldId id="436" r:id="rId26"/>
    <p:sldId id="435" r:id="rId27"/>
    <p:sldId id="400" r:id="rId28"/>
    <p:sldId id="403" r:id="rId29"/>
    <p:sldId id="404" r:id="rId30"/>
    <p:sldId id="405" r:id="rId31"/>
    <p:sldId id="407" r:id="rId32"/>
    <p:sldId id="420" r:id="rId33"/>
    <p:sldId id="419" r:id="rId34"/>
    <p:sldId id="444" r:id="rId35"/>
    <p:sldId id="380" r:id="rId36"/>
    <p:sldId id="423" r:id="rId37"/>
    <p:sldId id="443" r:id="rId38"/>
    <p:sldId id="441" r:id="rId39"/>
    <p:sldId id="442" r:id="rId40"/>
  </p:sldIdLst>
  <p:sldSz cx="10080625" cy="7559675"/>
  <p:notesSz cx="7099300" cy="10234613"/>
  <p:embeddedFontLst>
    <p:embeddedFont>
      <p:font typeface="Rockwell" pitchFamily="18" charset="0"/>
      <p:regular r:id="rId43"/>
      <p:bold r:id="rId44"/>
      <p:italic r:id="rId45"/>
      <p:boldItalic r:id="rId46"/>
    </p:embeddedFont>
    <p:embeddedFont>
      <p:font typeface="Wingdings 2" pitchFamily="18" charset="2"/>
      <p:regular r:id="rId47"/>
    </p:embeddedFont>
    <p:embeddedFont>
      <p:font typeface="Cambria" pitchFamily="18" charset="0"/>
      <p:regular r:id="rId48"/>
      <p:bold r:id="rId49"/>
      <p:italic r:id="rId50"/>
      <p:boldItalic r:id="rId51"/>
    </p:embeddedFont>
  </p:embeddedFontLst>
  <p:custDataLst>
    <p:tags r:id="rId52"/>
  </p:custDataLst>
  <p:defaultTextStyle>
    <a:defPPr>
      <a:defRPr lang="en-GB"/>
    </a:defPPr>
    <a:lvl1pPr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1pPr>
    <a:lvl2pPr marL="4572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2pPr>
    <a:lvl3pPr marL="9144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3pPr>
    <a:lvl4pPr marL="13716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4pPr>
    <a:lvl5pPr marL="18288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5pPr>
    <a:lvl6pPr marL="2286000" algn="l" defTabSz="914400" rtl="0" eaLnBrk="1" latinLnBrk="0" hangingPunct="1">
      <a:defRPr sz="2400" kern="1200">
        <a:solidFill>
          <a:srgbClr val="FFFF99"/>
        </a:solidFill>
        <a:latin typeface="Arial" charset="0"/>
        <a:ea typeface="+mn-ea"/>
        <a:cs typeface="+mn-cs"/>
      </a:defRPr>
    </a:lvl6pPr>
    <a:lvl7pPr marL="2743200" algn="l" defTabSz="914400" rtl="0" eaLnBrk="1" latinLnBrk="0" hangingPunct="1">
      <a:defRPr sz="2400" kern="1200">
        <a:solidFill>
          <a:srgbClr val="FFFF99"/>
        </a:solidFill>
        <a:latin typeface="Arial" charset="0"/>
        <a:ea typeface="+mn-ea"/>
        <a:cs typeface="+mn-cs"/>
      </a:defRPr>
    </a:lvl7pPr>
    <a:lvl8pPr marL="3200400" algn="l" defTabSz="914400" rtl="0" eaLnBrk="1" latinLnBrk="0" hangingPunct="1">
      <a:defRPr sz="2400" kern="1200">
        <a:solidFill>
          <a:srgbClr val="FFFF99"/>
        </a:solidFill>
        <a:latin typeface="Arial" charset="0"/>
        <a:ea typeface="+mn-ea"/>
        <a:cs typeface="+mn-cs"/>
      </a:defRPr>
    </a:lvl8pPr>
    <a:lvl9pPr marL="3657600" algn="l" defTabSz="914400" rtl="0" eaLnBrk="1" latinLnBrk="0" hangingPunct="1">
      <a:defRPr sz="2400" kern="1200">
        <a:solidFill>
          <a:srgbClr val="FFFF99"/>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9CC"/>
    <a:srgbClr val="D60093"/>
    <a:srgbClr val="CCECFF"/>
    <a:srgbClr val="FFFFFF"/>
    <a:srgbClr val="DDDDDD"/>
    <a:srgbClr val="0000CC"/>
    <a:srgbClr val="99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34" autoAdjust="0"/>
    <p:restoredTop sz="88475" autoAdjust="0"/>
  </p:normalViewPr>
  <p:slideViewPr>
    <p:cSldViewPr snapToObjects="1">
      <p:cViewPr varScale="1">
        <p:scale>
          <a:sx n="70" d="100"/>
          <a:sy n="70" d="100"/>
        </p:scale>
        <p:origin x="-864" y="-108"/>
      </p:cViewPr>
      <p:guideLst>
        <p:guide orient="horz" pos="340"/>
        <p:guide orient="horz" pos="2381"/>
        <p:guide orient="horz" pos="4536"/>
        <p:guide pos="3175"/>
      </p:guideLst>
    </p:cSldViewPr>
  </p:slideViewPr>
  <p:notesTextViewPr>
    <p:cViewPr>
      <p:scale>
        <a:sx n="66" d="100"/>
        <a:sy n="66"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a:spcBef>
                <a:spcPct val="0"/>
              </a:spcBef>
              <a:buClrTx/>
              <a:buSzTx/>
              <a:buFontTx/>
              <a:buNone/>
              <a:defRPr sz="1200">
                <a:solidFill>
                  <a:schemeClr val="tx1"/>
                </a:solidFill>
              </a:defRPr>
            </a:lvl1pPr>
          </a:lstStyle>
          <a:p>
            <a:endParaRPr lang="en-US"/>
          </a:p>
        </p:txBody>
      </p:sp>
      <p:sp>
        <p:nvSpPr>
          <p:cNvPr id="11776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a:spcBef>
                <a:spcPct val="0"/>
              </a:spcBef>
              <a:buClrTx/>
              <a:buSzTx/>
              <a:buFontTx/>
              <a:buNone/>
              <a:defRPr sz="1200">
                <a:solidFill>
                  <a:schemeClr val="tx1"/>
                </a:solidFill>
              </a:defRPr>
            </a:lvl1pPr>
          </a:lstStyle>
          <a:p>
            <a:endParaRPr lang="en-US"/>
          </a:p>
        </p:txBody>
      </p:sp>
      <p:sp>
        <p:nvSpPr>
          <p:cNvPr id="11776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a:spcBef>
                <a:spcPct val="0"/>
              </a:spcBef>
              <a:buClrTx/>
              <a:buSzTx/>
              <a:buFontTx/>
              <a:buNone/>
              <a:defRPr sz="1200">
                <a:solidFill>
                  <a:schemeClr val="tx1"/>
                </a:solidFill>
              </a:defRPr>
            </a:lvl1pPr>
          </a:lstStyle>
          <a:p>
            <a:endParaRPr lang="en-US"/>
          </a:p>
        </p:txBody>
      </p:sp>
      <p:sp>
        <p:nvSpPr>
          <p:cNvPr id="11776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a:spcBef>
                <a:spcPct val="0"/>
              </a:spcBef>
              <a:buClrTx/>
              <a:buSzTx/>
              <a:buFontTx/>
              <a:buNone/>
              <a:defRPr sz="1200">
                <a:solidFill>
                  <a:schemeClr val="tx1"/>
                </a:solidFill>
              </a:defRPr>
            </a:lvl1pPr>
          </a:lstStyle>
          <a:p>
            <a:fld id="{F317F1D4-CEA7-4733-9AB2-A980C98F36C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939800" y="1044575"/>
            <a:ext cx="5021263" cy="3765550"/>
          </a:xfrm>
          <a:prstGeom prst="rect">
            <a:avLst/>
          </a:prstGeom>
          <a:solidFill>
            <a:srgbClr val="FFFFFF"/>
          </a:solidFill>
          <a:ln w="9525">
            <a:solidFill>
              <a:srgbClr val="000000"/>
            </a:solidFill>
            <a:miter lim="800000"/>
            <a:headEnd/>
            <a:tailEnd/>
          </a:ln>
          <a:effectLst/>
        </p:spPr>
      </p:sp>
      <p:sp>
        <p:nvSpPr>
          <p:cNvPr id="2050" name="Text Box 2"/>
          <p:cNvSpPr txBox="1">
            <a:spLocks noGrp="1" noChangeArrowheads="1"/>
          </p:cNvSpPr>
          <p:nvPr>
            <p:ph type="body" idx="1"/>
          </p:nvPr>
        </p:nvSpPr>
        <p:spPr bwMode="auto">
          <a:xfrm>
            <a:off x="1068388" y="5175250"/>
            <a:ext cx="4770437" cy="4179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TRACE data have clearly shown that energy losses due to radiation and thermal conduction can be balanced in coronal loops only if they are ehated within the lowest 10Mm above the photosphere</a:t>
            </a:r>
          </a:p>
          <a:p>
            <a:pPr lvl="0"/>
            <a:endParaRPr lang="en-GB" smtClean="0"/>
          </a:p>
        </p:txBody>
      </p:sp>
    </p:spTree>
  </p:cSld>
  <p:clrMap bg1="lt1" tx1="dk1" bg2="lt2" tx2="dk2" accent1="accent1" accent2="accent2" accent3="accent3" accent4="accent4" accent5="accent5" accent6="accent6" hlink="hlink" folHlink="folHlink"/>
  <p:notesStyle>
    <a:lvl1pPr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1pPr>
    <a:lvl2pPr marL="742950" indent="-28575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2pPr>
    <a:lvl3pPr marL="11430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3pPr>
    <a:lvl4pPr marL="16002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4pPr>
    <a:lvl5pPr marL="20574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Chromosphere</a:t>
            </a:r>
            <a:r>
              <a:rPr lang="de-DE" dirty="0" smtClean="0"/>
              <a:t> </a:t>
            </a:r>
            <a:r>
              <a:rPr lang="de-DE" dirty="0" err="1" smtClean="0"/>
              <a:t>extremely</a:t>
            </a:r>
            <a:r>
              <a:rPr lang="de-DE" baseline="0" dirty="0" smtClean="0"/>
              <a:t> </a:t>
            </a:r>
            <a:r>
              <a:rPr lang="de-DE" baseline="0" dirty="0" err="1" smtClean="0"/>
              <a:t>warped</a:t>
            </a:r>
            <a:r>
              <a:rPr lang="de-DE" baseline="0" dirty="0" smtClean="0"/>
              <a:t> </a:t>
            </a:r>
            <a:r>
              <a:rPr lang="de-DE" baseline="0" dirty="0" err="1" smtClean="0"/>
              <a:t>surface</a:t>
            </a:r>
            <a:r>
              <a:rPr lang="de-DE" baseline="0" dirty="0" smtClean="0"/>
              <a:t>. </a:t>
            </a:r>
          </a:p>
          <a:p>
            <a:r>
              <a:rPr lang="de-DE" baseline="0" dirty="0" err="1" smtClean="0"/>
              <a:t>this</a:t>
            </a:r>
            <a:r>
              <a:rPr lang="de-DE" baseline="0" dirty="0" smtClean="0"/>
              <a:t> </a:t>
            </a:r>
            <a:r>
              <a:rPr lang="de-DE" baseline="0" dirty="0" err="1" smtClean="0"/>
              <a:t>is</a:t>
            </a:r>
            <a:r>
              <a:rPr lang="de-DE" baseline="0" dirty="0" smtClean="0"/>
              <a:t> a </a:t>
            </a:r>
            <a:r>
              <a:rPr lang="de-DE" baseline="0" dirty="0" err="1" smtClean="0"/>
              <a:t>problem</a:t>
            </a:r>
            <a:r>
              <a:rPr lang="de-DE" baseline="0" dirty="0" smtClean="0"/>
              <a:t> -  </a:t>
            </a:r>
            <a:r>
              <a:rPr lang="de-DE" baseline="0" dirty="0" err="1" smtClean="0"/>
              <a:t>stratification</a:t>
            </a:r>
            <a:r>
              <a:rPr lang="de-DE" baseline="0" dirty="0" smtClean="0"/>
              <a:t> not so easy </a:t>
            </a:r>
            <a:r>
              <a:rPr lang="de-DE" baseline="0" dirty="0" err="1" smtClean="0"/>
              <a:t>to</a:t>
            </a:r>
            <a:r>
              <a:rPr lang="de-DE" baseline="0" dirty="0" smtClean="0"/>
              <a:t> </a:t>
            </a:r>
            <a:r>
              <a:rPr lang="de-DE" baseline="0" dirty="0" err="1" smtClean="0"/>
              <a:t>determine</a:t>
            </a:r>
            <a:r>
              <a:rPr lang="de-DE" baseline="0" dirty="0" smtClean="0"/>
              <a:t>.</a:t>
            </a:r>
          </a:p>
          <a:p>
            <a:r>
              <a:rPr lang="de-DE" baseline="0" dirty="0" smtClean="0"/>
              <a:t>Solution: </a:t>
            </a:r>
            <a:r>
              <a:rPr lang="de-DE" baseline="0" dirty="0" err="1" smtClean="0"/>
              <a:t>Stereoscopy</a:t>
            </a:r>
            <a:r>
              <a:rPr lang="de-DE" baseline="0" dirty="0" smtClean="0"/>
              <a:t>, Off-</a:t>
            </a:r>
            <a:r>
              <a:rPr lang="de-DE" baseline="0" dirty="0" err="1" smtClean="0"/>
              <a:t>Limb</a:t>
            </a:r>
            <a:r>
              <a:rPr lang="de-DE" baseline="0" dirty="0" smtClean="0"/>
              <a:t>, OR: He 10830</a:t>
            </a:r>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bwMode="auto">
          <a:xfrm>
            <a:off x="992188" y="768350"/>
            <a:ext cx="5114925" cy="3836988"/>
          </a:xfrm>
          <a:prstGeom prst="rect">
            <a:avLst/>
          </a:prstGeom>
          <a:noFill/>
          <a:ln>
            <a:solidFill>
              <a:srgbClr val="000000"/>
            </a:solidFill>
            <a:miter lim="800000"/>
            <a:headEnd/>
            <a:tailEnd/>
          </a:ln>
        </p:spPr>
      </p:sp>
      <p:sp>
        <p:nvSpPr>
          <p:cNvPr id="877571" name="Rectangle 3"/>
          <p:cNvSpPr txBox="1">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spect="1" noChangeArrowheads="1" noTextEdit="1"/>
          </p:cNvSpPr>
          <p:nvPr>
            <p:ph type="sldImg"/>
          </p:nvPr>
        </p:nvSpPr>
        <p:spPr bwMode="auto">
          <a:xfrm>
            <a:off x="992188" y="768350"/>
            <a:ext cx="5114925" cy="3836988"/>
          </a:xfrm>
          <a:prstGeom prst="rect">
            <a:avLst/>
          </a:prstGeom>
          <a:noFill/>
          <a:ln>
            <a:solidFill>
              <a:srgbClr val="000000"/>
            </a:solidFill>
            <a:miter lim="800000"/>
            <a:headEnd/>
            <a:tailEnd/>
          </a:ln>
        </p:spPr>
      </p:sp>
      <p:sp>
        <p:nvSpPr>
          <p:cNvPr id="885763" name="Text Box 3"/>
          <p:cNvSpPr txBox="1">
            <a:spLocks noGrp="1" noChangeArrowheads="1"/>
          </p:cNvSpPr>
          <p:nvPr>
            <p:ph type="body" idx="1"/>
          </p:nvPr>
        </p:nvSpPr>
        <p:spPr/>
        <p:txBody>
          <a:bodyPr/>
          <a:lstStyle/>
          <a:p>
            <a:r>
              <a:rPr lang="en-US"/>
              <a:t>unlike in the umbra a careful pixel alignment between photosphere and chromosphere must be done, since the waves do not propagate vertically, but along the magnedif field lines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Rot="1" noChangeAspect="1" noChangeArrowheads="1" noTextEdit="1"/>
          </p:cNvSpPr>
          <p:nvPr>
            <p:ph type="sldImg"/>
          </p:nvPr>
        </p:nvSpPr>
        <p:spPr bwMode="auto">
          <a:xfrm>
            <a:off x="992188" y="768350"/>
            <a:ext cx="5114925" cy="3836988"/>
          </a:xfrm>
          <a:prstGeom prst="rect">
            <a:avLst/>
          </a:prstGeom>
          <a:noFill/>
          <a:ln>
            <a:solidFill>
              <a:srgbClr val="000000"/>
            </a:solidFill>
            <a:miter lim="800000"/>
            <a:headEnd/>
            <a:tailEnd/>
          </a:ln>
        </p:spPr>
      </p:sp>
      <p:sp>
        <p:nvSpPr>
          <p:cNvPr id="889859" name="Text Box 3"/>
          <p:cNvSpPr txBox="1">
            <a:spLocks noGrp="1" noChangeArrowheads="1"/>
          </p:cNvSpPr>
          <p:nvPr>
            <p:ph type="body" idx="1"/>
          </p:nvPr>
        </p:nvSpPr>
        <p:spPr/>
        <p:txBody>
          <a:bodyPr/>
          <a:lstStyle/>
          <a:p>
            <a:r>
              <a:rPr lang="en-US"/>
              <a:t> Symbol size and shading denote cross-spectral power and squared coherence, respectively.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cool He </a:t>
            </a:r>
            <a:r>
              <a:rPr lang="de-DE" dirty="0" err="1" smtClean="0"/>
              <a:t>loops</a:t>
            </a:r>
            <a:r>
              <a:rPr lang="de-DE" dirty="0" smtClean="0"/>
              <a:t> </a:t>
            </a:r>
            <a:r>
              <a:rPr lang="de-DE" dirty="0" err="1" smtClean="0"/>
              <a:t>can</a:t>
            </a:r>
            <a:r>
              <a:rPr lang="de-DE" dirty="0" smtClean="0"/>
              <a:t> </a:t>
            </a:r>
            <a:r>
              <a:rPr lang="de-DE" dirty="0" err="1" smtClean="0"/>
              <a:t>extend</a:t>
            </a:r>
            <a:r>
              <a:rPr lang="de-DE" dirty="0" smtClean="0"/>
              <a:t> </a:t>
            </a:r>
            <a:r>
              <a:rPr lang="de-DE" dirty="0" err="1" smtClean="0"/>
              <a:t>to</a:t>
            </a:r>
            <a:r>
              <a:rPr lang="de-DE" dirty="0" smtClean="0"/>
              <a:t> </a:t>
            </a:r>
            <a:r>
              <a:rPr lang="de-DE" dirty="0" err="1" smtClean="0"/>
              <a:t>much</a:t>
            </a:r>
            <a:r>
              <a:rPr lang="de-DE" dirty="0" smtClean="0"/>
              <a:t> </a:t>
            </a:r>
            <a:r>
              <a:rPr lang="de-DE" dirty="0" err="1" smtClean="0"/>
              <a:t>higher</a:t>
            </a:r>
            <a:r>
              <a:rPr lang="de-DE" dirty="0" smtClean="0"/>
              <a:t> </a:t>
            </a:r>
            <a:r>
              <a:rPr lang="de-DE" dirty="0" err="1" smtClean="0"/>
              <a:t>layers</a:t>
            </a:r>
            <a:endParaRPr lang="de-DE" dirty="0" smtClean="0"/>
          </a:p>
          <a:p>
            <a:endParaRPr lang="de-DE" dirty="0" smtClean="0"/>
          </a:p>
          <a:p>
            <a:pPr marL="342900" indent="-342900" algn="l">
              <a:spcBef>
                <a:spcPct val="10000"/>
              </a:spcBef>
              <a:buFont typeface="Wingdings" pitchFamily="2" charset="2"/>
              <a:buBlip>
                <a:blip r:embed="rId3"/>
              </a:buBlip>
            </a:pPr>
            <a:r>
              <a:rPr lang="de-DE" sz="1200" dirty="0" smtClean="0">
                <a:solidFill>
                  <a:schemeClr val="tx1"/>
                </a:solidFill>
              </a:rPr>
              <a:t>model </a:t>
            </a:r>
            <a:r>
              <a:rPr lang="de-DE" sz="1200" dirty="0" err="1" smtClean="0">
                <a:solidFill>
                  <a:schemeClr val="tx1"/>
                </a:solidFill>
              </a:rPr>
              <a:t>atmospheres</a:t>
            </a:r>
            <a:r>
              <a:rPr lang="de-DE" sz="1200" dirty="0" smtClean="0">
                <a:solidFill>
                  <a:schemeClr val="tx1"/>
                </a:solidFill>
              </a:rPr>
              <a:t>:</a:t>
            </a:r>
          </a:p>
          <a:p>
            <a:pPr marL="342900" indent="-342900" algn="l">
              <a:spcBef>
                <a:spcPct val="10000"/>
              </a:spcBef>
              <a:buFont typeface="Wingdings" pitchFamily="2" charset="2"/>
              <a:buBlip>
                <a:blip r:embed="rId3"/>
              </a:buBlip>
            </a:pPr>
            <a:r>
              <a:rPr lang="de-DE" sz="1200" dirty="0" smtClean="0">
                <a:solidFill>
                  <a:schemeClr val="tx1"/>
                </a:solidFill>
              </a:rPr>
              <a:t>T-</a:t>
            </a:r>
            <a:r>
              <a:rPr lang="de-DE" sz="1200" dirty="0" err="1" smtClean="0">
                <a:solidFill>
                  <a:schemeClr val="tx1"/>
                </a:solidFill>
              </a:rPr>
              <a:t>profile</a:t>
            </a:r>
            <a:r>
              <a:rPr lang="de-DE" sz="1200" dirty="0" smtClean="0">
                <a:solidFill>
                  <a:schemeClr val="tx1"/>
                </a:solidFill>
              </a:rPr>
              <a:t> </a:t>
            </a:r>
            <a:r>
              <a:rPr lang="de-DE" sz="1200" dirty="0" smtClean="0">
                <a:solidFill>
                  <a:schemeClr val="tx1"/>
                </a:solidFill>
                <a:sym typeface="Wingdings" pitchFamily="2" charset="2"/>
              </a:rPr>
              <a:t> (</a:t>
            </a:r>
            <a:r>
              <a:rPr lang="de-DE" sz="1200" dirty="0" err="1" smtClean="0">
                <a:solidFill>
                  <a:schemeClr val="tx1"/>
                </a:solidFill>
                <a:sym typeface="Wingdings" pitchFamily="2" charset="2"/>
              </a:rPr>
              <a:t>hydrost</a:t>
            </a:r>
            <a:r>
              <a:rPr lang="de-DE" sz="1200" dirty="0" smtClean="0">
                <a:solidFill>
                  <a:schemeClr val="tx1"/>
                </a:solidFill>
                <a:sym typeface="Wingdings" pitchFamily="2" charset="2"/>
              </a:rPr>
              <a:t>. </a:t>
            </a:r>
            <a:r>
              <a:rPr lang="de-DE" sz="1200" dirty="0" err="1" smtClean="0">
                <a:solidFill>
                  <a:schemeClr val="tx1"/>
                </a:solidFill>
                <a:sym typeface="Wingdings" pitchFamily="2" charset="2"/>
              </a:rPr>
              <a:t>equ</a:t>
            </a:r>
            <a:r>
              <a:rPr lang="de-DE" sz="1200" dirty="0" smtClean="0">
                <a:solidFill>
                  <a:schemeClr val="tx1"/>
                </a:solidFill>
                <a:sym typeface="Wingdings" pitchFamily="2" charset="2"/>
              </a:rPr>
              <a:t>.) </a:t>
            </a:r>
            <a:r>
              <a:rPr lang="de-DE" sz="1200" dirty="0" smtClean="0">
                <a:solidFill>
                  <a:schemeClr val="tx1"/>
                </a:solidFill>
              </a:rPr>
              <a:t> </a:t>
            </a:r>
            <a:r>
              <a:rPr lang="de-DE" sz="1200" dirty="0" err="1" smtClean="0">
                <a:solidFill>
                  <a:schemeClr val="tx1"/>
                </a:solidFill>
              </a:rPr>
              <a:t>pressure</a:t>
            </a:r>
            <a:endParaRPr lang="de-DE" sz="1200" dirty="0" smtClean="0">
              <a:solidFill>
                <a:schemeClr val="tx1"/>
              </a:solidFill>
            </a:endParaRPr>
          </a:p>
          <a:p>
            <a:pPr marL="342900" indent="-342900" algn="l">
              <a:spcBef>
                <a:spcPct val="10000"/>
              </a:spcBef>
              <a:buFont typeface="Wingdings" pitchFamily="2" charset="2"/>
              <a:buBlip>
                <a:blip r:embed="rId3"/>
              </a:buBlip>
            </a:pPr>
            <a:r>
              <a:rPr lang="de-DE" sz="1200" dirty="0" err="1" smtClean="0">
                <a:solidFill>
                  <a:schemeClr val="tx1"/>
                </a:solidFill>
              </a:rPr>
              <a:t>models</a:t>
            </a:r>
            <a:r>
              <a:rPr lang="de-DE" sz="1200" dirty="0" smtClean="0">
                <a:solidFill>
                  <a:schemeClr val="tx1"/>
                </a:solidFill>
              </a:rPr>
              <a:t> A (</a:t>
            </a:r>
            <a:r>
              <a:rPr lang="de-DE" sz="1200" dirty="0" err="1" smtClean="0">
                <a:solidFill>
                  <a:schemeClr val="tx1"/>
                </a:solidFill>
              </a:rPr>
              <a:t>cell-center</a:t>
            </a:r>
            <a:r>
              <a:rPr lang="de-DE" sz="1200" dirty="0" smtClean="0">
                <a:solidFill>
                  <a:schemeClr val="tx1"/>
                </a:solidFill>
              </a:rPr>
              <a:t>), C (</a:t>
            </a:r>
            <a:r>
              <a:rPr lang="de-DE" sz="1200" dirty="0" err="1" smtClean="0">
                <a:solidFill>
                  <a:schemeClr val="tx1"/>
                </a:solidFill>
              </a:rPr>
              <a:t>average</a:t>
            </a:r>
            <a:r>
              <a:rPr lang="de-DE" sz="1200" dirty="0" smtClean="0">
                <a:solidFill>
                  <a:schemeClr val="tx1"/>
                </a:solidFill>
              </a:rPr>
              <a:t>), F (</a:t>
            </a:r>
            <a:r>
              <a:rPr lang="de-DE" sz="1200" dirty="0" err="1" smtClean="0">
                <a:solidFill>
                  <a:schemeClr val="tx1"/>
                </a:solidFill>
              </a:rPr>
              <a:t>bright</a:t>
            </a:r>
            <a:r>
              <a:rPr lang="de-DE" sz="1200" dirty="0" smtClean="0">
                <a:solidFill>
                  <a:schemeClr val="tx1"/>
                </a:solidFill>
              </a:rPr>
              <a:t> </a:t>
            </a:r>
            <a:r>
              <a:rPr lang="de-DE" sz="1200" dirty="0" err="1" smtClean="0">
                <a:solidFill>
                  <a:schemeClr val="tx1"/>
                </a:solidFill>
              </a:rPr>
              <a:t>network</a:t>
            </a:r>
            <a:r>
              <a:rPr lang="de-DE" sz="1200" dirty="0" smtClean="0">
                <a:solidFill>
                  <a:schemeClr val="tx1"/>
                </a:solidFill>
              </a:rPr>
              <a:t>), P (plage)</a:t>
            </a:r>
          </a:p>
          <a:p>
            <a:pPr marL="342900" indent="-342900" algn="l">
              <a:spcBef>
                <a:spcPct val="10000"/>
              </a:spcBef>
              <a:buFont typeface="Wingdings" pitchFamily="2" charset="2"/>
              <a:buBlip>
                <a:blip r:embed="rId3"/>
              </a:buBlip>
            </a:pPr>
            <a:r>
              <a:rPr lang="de-DE" sz="1200" dirty="0" smtClean="0">
                <a:solidFill>
                  <a:schemeClr val="tx1"/>
                </a:solidFill>
              </a:rPr>
              <a:t>CH/CL hi/</a:t>
            </a:r>
            <a:r>
              <a:rPr lang="de-DE" sz="1200" dirty="0" err="1" smtClean="0">
                <a:solidFill>
                  <a:schemeClr val="tx1"/>
                </a:solidFill>
              </a:rPr>
              <a:t>lo</a:t>
            </a:r>
            <a:r>
              <a:rPr lang="de-DE" sz="1200" dirty="0" smtClean="0">
                <a:solidFill>
                  <a:schemeClr val="tx1"/>
                </a:solidFill>
              </a:rPr>
              <a:t> </a:t>
            </a:r>
            <a:r>
              <a:rPr lang="de-DE" sz="1200" dirty="0" err="1" smtClean="0">
                <a:solidFill>
                  <a:schemeClr val="tx1"/>
                </a:solidFill>
              </a:rPr>
              <a:t>coronal</a:t>
            </a:r>
            <a:r>
              <a:rPr lang="de-DE" sz="1200" dirty="0" smtClean="0">
                <a:solidFill>
                  <a:schemeClr val="tx1"/>
                </a:solidFill>
              </a:rPr>
              <a:t> </a:t>
            </a:r>
            <a:r>
              <a:rPr lang="de-DE" sz="1200" dirty="0" err="1" smtClean="0">
                <a:solidFill>
                  <a:schemeClr val="tx1"/>
                </a:solidFill>
              </a:rPr>
              <a:t>irradiance</a:t>
            </a:r>
            <a:endParaRPr lang="en-US" sz="1200" dirty="0" smtClean="0">
              <a:solidFill>
                <a:schemeClr val="tx1"/>
              </a:solidFill>
            </a:endParaRPr>
          </a:p>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spcBef>
                <a:spcPct val="10000"/>
              </a:spcBef>
              <a:buFont typeface="Wingdings" pitchFamily="2" charset="2"/>
              <a:buBlip>
                <a:blip r:embed="rId3"/>
              </a:buBlip>
            </a:pPr>
            <a:r>
              <a:rPr lang="de-DE" sz="1200" dirty="0" smtClean="0">
                <a:solidFill>
                  <a:schemeClr val="tx1"/>
                </a:solidFill>
              </a:rPr>
              <a:t>model </a:t>
            </a:r>
            <a:r>
              <a:rPr lang="de-DE" sz="1200" dirty="0" err="1" smtClean="0">
                <a:solidFill>
                  <a:schemeClr val="tx1"/>
                </a:solidFill>
              </a:rPr>
              <a:t>atmospheres</a:t>
            </a:r>
            <a:r>
              <a:rPr lang="de-DE" sz="1200" dirty="0" smtClean="0">
                <a:solidFill>
                  <a:schemeClr val="tx1"/>
                </a:solidFill>
              </a:rPr>
              <a:t>:</a:t>
            </a:r>
          </a:p>
          <a:p>
            <a:pPr marL="342900" indent="-342900" algn="l">
              <a:spcBef>
                <a:spcPct val="10000"/>
              </a:spcBef>
              <a:buFont typeface="Wingdings" pitchFamily="2" charset="2"/>
              <a:buBlip>
                <a:blip r:embed="rId3"/>
              </a:buBlip>
            </a:pPr>
            <a:r>
              <a:rPr lang="de-DE" sz="1200" dirty="0" smtClean="0">
                <a:solidFill>
                  <a:schemeClr val="tx1"/>
                </a:solidFill>
              </a:rPr>
              <a:t>T-</a:t>
            </a:r>
            <a:r>
              <a:rPr lang="de-DE" sz="1200" dirty="0" err="1" smtClean="0">
                <a:solidFill>
                  <a:schemeClr val="tx1"/>
                </a:solidFill>
              </a:rPr>
              <a:t>profile</a:t>
            </a:r>
            <a:r>
              <a:rPr lang="de-DE" sz="1200" dirty="0" smtClean="0">
                <a:solidFill>
                  <a:schemeClr val="tx1"/>
                </a:solidFill>
              </a:rPr>
              <a:t> </a:t>
            </a:r>
            <a:r>
              <a:rPr lang="de-DE" sz="1200" dirty="0" smtClean="0">
                <a:solidFill>
                  <a:schemeClr val="tx1"/>
                </a:solidFill>
                <a:sym typeface="Wingdings" pitchFamily="2" charset="2"/>
              </a:rPr>
              <a:t> (</a:t>
            </a:r>
            <a:r>
              <a:rPr lang="de-DE" sz="1200" dirty="0" err="1" smtClean="0">
                <a:solidFill>
                  <a:schemeClr val="tx1"/>
                </a:solidFill>
                <a:sym typeface="Wingdings" pitchFamily="2" charset="2"/>
              </a:rPr>
              <a:t>hydrost</a:t>
            </a:r>
            <a:r>
              <a:rPr lang="de-DE" sz="1200" dirty="0" smtClean="0">
                <a:solidFill>
                  <a:schemeClr val="tx1"/>
                </a:solidFill>
                <a:sym typeface="Wingdings" pitchFamily="2" charset="2"/>
              </a:rPr>
              <a:t>. </a:t>
            </a:r>
            <a:r>
              <a:rPr lang="de-DE" sz="1200" dirty="0" err="1" smtClean="0">
                <a:solidFill>
                  <a:schemeClr val="tx1"/>
                </a:solidFill>
                <a:sym typeface="Wingdings" pitchFamily="2" charset="2"/>
              </a:rPr>
              <a:t>equ</a:t>
            </a:r>
            <a:r>
              <a:rPr lang="de-DE" sz="1200" dirty="0" smtClean="0">
                <a:solidFill>
                  <a:schemeClr val="tx1"/>
                </a:solidFill>
                <a:sym typeface="Wingdings" pitchFamily="2" charset="2"/>
              </a:rPr>
              <a:t>.) </a:t>
            </a:r>
            <a:r>
              <a:rPr lang="de-DE" sz="1200" dirty="0" smtClean="0">
                <a:solidFill>
                  <a:schemeClr val="tx1"/>
                </a:solidFill>
              </a:rPr>
              <a:t> </a:t>
            </a:r>
            <a:r>
              <a:rPr lang="de-DE" sz="1200" dirty="0" err="1" smtClean="0">
                <a:solidFill>
                  <a:schemeClr val="tx1"/>
                </a:solidFill>
              </a:rPr>
              <a:t>pressure</a:t>
            </a:r>
            <a:endParaRPr lang="de-DE" sz="1200" dirty="0" smtClean="0">
              <a:solidFill>
                <a:schemeClr val="tx1"/>
              </a:solidFill>
            </a:endParaRPr>
          </a:p>
          <a:p>
            <a:pPr marL="342900" indent="-342900" algn="l">
              <a:spcBef>
                <a:spcPct val="10000"/>
              </a:spcBef>
              <a:buFont typeface="Wingdings" pitchFamily="2" charset="2"/>
              <a:buBlip>
                <a:blip r:embed="rId3"/>
              </a:buBlip>
            </a:pPr>
            <a:r>
              <a:rPr lang="de-DE" sz="1200" dirty="0" err="1" smtClean="0">
                <a:solidFill>
                  <a:schemeClr val="tx1"/>
                </a:solidFill>
              </a:rPr>
              <a:t>models</a:t>
            </a:r>
            <a:r>
              <a:rPr lang="de-DE" sz="1200" dirty="0" smtClean="0">
                <a:solidFill>
                  <a:schemeClr val="tx1"/>
                </a:solidFill>
              </a:rPr>
              <a:t> A (</a:t>
            </a:r>
            <a:r>
              <a:rPr lang="de-DE" sz="1200" dirty="0" err="1" smtClean="0">
                <a:solidFill>
                  <a:schemeClr val="tx1"/>
                </a:solidFill>
              </a:rPr>
              <a:t>cell-center</a:t>
            </a:r>
            <a:r>
              <a:rPr lang="de-DE" sz="1200" dirty="0" smtClean="0">
                <a:solidFill>
                  <a:schemeClr val="tx1"/>
                </a:solidFill>
              </a:rPr>
              <a:t>), C (</a:t>
            </a:r>
            <a:r>
              <a:rPr lang="de-DE" sz="1200" dirty="0" err="1" smtClean="0">
                <a:solidFill>
                  <a:schemeClr val="tx1"/>
                </a:solidFill>
              </a:rPr>
              <a:t>average</a:t>
            </a:r>
            <a:r>
              <a:rPr lang="de-DE" sz="1200" dirty="0" smtClean="0">
                <a:solidFill>
                  <a:schemeClr val="tx1"/>
                </a:solidFill>
              </a:rPr>
              <a:t>), F (</a:t>
            </a:r>
            <a:r>
              <a:rPr lang="de-DE" sz="1200" dirty="0" err="1" smtClean="0">
                <a:solidFill>
                  <a:schemeClr val="tx1"/>
                </a:solidFill>
              </a:rPr>
              <a:t>bright</a:t>
            </a:r>
            <a:r>
              <a:rPr lang="de-DE" sz="1200" dirty="0" smtClean="0">
                <a:solidFill>
                  <a:schemeClr val="tx1"/>
                </a:solidFill>
              </a:rPr>
              <a:t> </a:t>
            </a:r>
            <a:r>
              <a:rPr lang="de-DE" sz="1200" dirty="0" err="1" smtClean="0">
                <a:solidFill>
                  <a:schemeClr val="tx1"/>
                </a:solidFill>
              </a:rPr>
              <a:t>network</a:t>
            </a:r>
            <a:r>
              <a:rPr lang="de-DE" sz="1200" dirty="0" smtClean="0">
                <a:solidFill>
                  <a:schemeClr val="tx1"/>
                </a:solidFill>
              </a:rPr>
              <a:t>), P (plage)</a:t>
            </a:r>
          </a:p>
          <a:p>
            <a:pPr marL="342900" indent="-342900" algn="l">
              <a:spcBef>
                <a:spcPct val="10000"/>
              </a:spcBef>
              <a:buFont typeface="Wingdings" pitchFamily="2" charset="2"/>
              <a:buBlip>
                <a:blip r:embed="rId3"/>
              </a:buBlip>
            </a:pPr>
            <a:r>
              <a:rPr lang="de-DE" sz="1200" dirty="0" smtClean="0">
                <a:solidFill>
                  <a:schemeClr val="tx1"/>
                </a:solidFill>
              </a:rPr>
              <a:t>CH/CL hi/</a:t>
            </a:r>
            <a:r>
              <a:rPr lang="de-DE" sz="1200" dirty="0" err="1" smtClean="0">
                <a:solidFill>
                  <a:schemeClr val="tx1"/>
                </a:solidFill>
              </a:rPr>
              <a:t>lo</a:t>
            </a:r>
            <a:r>
              <a:rPr lang="de-DE" sz="1200" dirty="0" smtClean="0">
                <a:solidFill>
                  <a:schemeClr val="tx1"/>
                </a:solidFill>
              </a:rPr>
              <a:t> </a:t>
            </a:r>
            <a:r>
              <a:rPr lang="de-DE" sz="1200" dirty="0" err="1" smtClean="0">
                <a:solidFill>
                  <a:schemeClr val="tx1"/>
                </a:solidFill>
              </a:rPr>
              <a:t>coronal</a:t>
            </a:r>
            <a:r>
              <a:rPr lang="de-DE" sz="1200" dirty="0" smtClean="0">
                <a:solidFill>
                  <a:schemeClr val="tx1"/>
                </a:solidFill>
              </a:rPr>
              <a:t> </a:t>
            </a:r>
            <a:r>
              <a:rPr lang="de-DE" sz="1200" dirty="0" err="1" smtClean="0">
                <a:solidFill>
                  <a:schemeClr val="tx1"/>
                </a:solidFill>
              </a:rPr>
              <a:t>irradiance</a:t>
            </a:r>
            <a:endParaRPr lang="en-US" sz="1200" dirty="0" smtClean="0">
              <a:solidFill>
                <a:schemeClr val="tx1"/>
              </a:solidFill>
            </a:endParaRPr>
          </a:p>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8658" name="Rectangle 2"/>
          <p:cNvSpPr txBox="1">
            <a:spLocks noGrp="1" noRot="1" noChangeAspect="1" noChangeArrowheads="1" noTextEdit="1"/>
          </p:cNvSpPr>
          <p:nvPr>
            <p:ph type="sldImg"/>
          </p:nvPr>
        </p:nvSpPr>
        <p:spPr bwMode="auto">
          <a:xfrm>
            <a:off x="939800" y="1044575"/>
            <a:ext cx="5021263" cy="3765550"/>
          </a:xfrm>
          <a:prstGeom prst="rect">
            <a:avLst/>
          </a:prstGeom>
          <a:solidFill>
            <a:srgbClr val="FFFFFF"/>
          </a:solidFill>
          <a:ln>
            <a:solidFill>
              <a:srgbClr val="000000"/>
            </a:solidFill>
            <a:miter lim="800000"/>
            <a:headEnd/>
            <a:tailEnd/>
          </a:ln>
        </p:spPr>
      </p:sp>
      <p:sp>
        <p:nvSpPr>
          <p:cNvPr id="838659" name="Rectangle 3"/>
          <p:cNvSpPr txBox="1">
            <a:spLocks noGrp="1" noChangeArrowheads="1"/>
          </p:cNvSpPr>
          <p:nvPr>
            <p:ph type="body" idx="1"/>
          </p:nvPr>
        </p:nvSpPr>
        <p:spPr>
          <a:noFill/>
          <a:ln/>
        </p:spPr>
        <p:txBody>
          <a:bodyPr wrap="none" anchor="ctr"/>
          <a:lstStyle/>
          <a:p>
            <a:r>
              <a:rPr lang="en-US" dirty="0" smtClean="0"/>
              <a:t>lower level</a:t>
            </a:r>
            <a:r>
              <a:rPr lang="en-US" baseline="0" dirty="0" smtClean="0"/>
              <a:t> </a:t>
            </a:r>
            <a:r>
              <a:rPr lang="en-US" baseline="0" dirty="0" err="1" smtClean="0"/>
              <a:t>Jl</a:t>
            </a:r>
            <a:r>
              <a:rPr lang="en-US" baseline="0" dirty="0" smtClean="0"/>
              <a:t>=1 can carry polarization </a:t>
            </a:r>
            <a:r>
              <a:rPr lang="en-US" baseline="0" dirty="0" smtClean="0">
                <a:sym typeface="Wingdings" pitchFamily="2" charset="2"/>
              </a:rPr>
              <a:t> in absorption all three lines show lin. pol.</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6370" name="Rectangle 2"/>
          <p:cNvSpPr txBox="1">
            <a:spLocks noGrp="1" noRot="1" noChangeAspect="1" noChangeArrowheads="1" noTextEdit="1"/>
          </p:cNvSpPr>
          <p:nvPr>
            <p:ph type="sldImg"/>
          </p:nvPr>
        </p:nvSpPr>
        <p:spPr bwMode="auto">
          <a:xfrm>
            <a:off x="939800" y="1044575"/>
            <a:ext cx="5021263" cy="3765550"/>
          </a:xfrm>
          <a:prstGeom prst="rect">
            <a:avLst/>
          </a:prstGeom>
          <a:solidFill>
            <a:srgbClr val="FFFFFF"/>
          </a:solidFill>
          <a:ln>
            <a:solidFill>
              <a:srgbClr val="000000"/>
            </a:solidFill>
            <a:miter lim="800000"/>
            <a:headEnd/>
            <a:tailEnd/>
          </a:ln>
        </p:spPr>
      </p:sp>
      <p:sp>
        <p:nvSpPr>
          <p:cNvPr id="826371" name="Rectangle 3"/>
          <p:cNvSpPr txBox="1">
            <a:spLocks noGrp="1" noChangeArrowheads="1"/>
          </p:cNvSpPr>
          <p:nvPr>
            <p:ph type="body" idx="1"/>
          </p:nvPr>
        </p:nvSpPr>
        <p:spPr>
          <a:noFill/>
          <a:ln/>
        </p:spPr>
        <p:txBody>
          <a:bodyPr wrap="none" anchor="ctr"/>
          <a:lstStyle/>
          <a:p>
            <a:r>
              <a:rPr lang="en-US" dirty="0" smtClean="0"/>
              <a:t>blue line:</a:t>
            </a:r>
            <a:r>
              <a:rPr lang="en-US" baseline="0" dirty="0" smtClean="0"/>
              <a:t> </a:t>
            </a:r>
            <a:r>
              <a:rPr lang="en-US" baseline="0" dirty="0" err="1" smtClean="0"/>
              <a:t>Ju</a:t>
            </a:r>
            <a:r>
              <a:rPr lang="en-US" baseline="0" dirty="0" smtClean="0"/>
              <a:t>=0 </a:t>
            </a:r>
            <a:r>
              <a:rPr lang="en-US" baseline="0" dirty="0" smtClean="0">
                <a:sym typeface="Wingdings" pitchFamily="2" charset="2"/>
              </a:rPr>
              <a:t> cannot carry atomic polarization</a:t>
            </a:r>
          </a:p>
          <a:p>
            <a:r>
              <a:rPr lang="en-US" baseline="0" dirty="0" smtClean="0">
                <a:sym typeface="Wingdings" pitchFamily="2" charset="2"/>
              </a:rPr>
              <a:t>red lines (</a:t>
            </a:r>
            <a:r>
              <a:rPr lang="en-US" baseline="0" dirty="0" err="1" smtClean="0">
                <a:sym typeface="Wingdings" pitchFamily="2" charset="2"/>
              </a:rPr>
              <a:t>Ju</a:t>
            </a:r>
            <a:r>
              <a:rPr lang="en-US" baseline="0" dirty="0" smtClean="0">
                <a:sym typeface="Wingdings" pitchFamily="2" charset="2"/>
              </a:rPr>
              <a:t>=1, </a:t>
            </a:r>
            <a:r>
              <a:rPr lang="en-US" baseline="0" dirty="0" err="1" smtClean="0">
                <a:sym typeface="Wingdings" pitchFamily="2" charset="2"/>
              </a:rPr>
              <a:t>Ju</a:t>
            </a:r>
            <a:r>
              <a:rPr lang="en-US" baseline="0" dirty="0" smtClean="0">
                <a:sym typeface="Wingdings" pitchFamily="2" charset="2"/>
              </a:rPr>
              <a:t>=2) can carry atomic polarization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noTextEdit="1"/>
          </p:cNvSpPr>
          <p:nvPr>
            <p:ph type="sldImg"/>
          </p:nvPr>
        </p:nvSpPr>
        <p:spPr bwMode="auto">
          <a:xfrm>
            <a:off x="992188" y="768350"/>
            <a:ext cx="5114925" cy="3836988"/>
          </a:xfrm>
          <a:prstGeom prst="rect">
            <a:avLst/>
          </a:prstGeom>
          <a:noFill/>
          <a:ln>
            <a:solidFill>
              <a:srgbClr val="000000"/>
            </a:solidFill>
            <a:miter lim="800000"/>
            <a:headEnd/>
            <a:tailEnd/>
          </a:ln>
        </p:spPr>
      </p:sp>
      <p:sp>
        <p:nvSpPr>
          <p:cNvPr id="993283" name="Text Box 3"/>
          <p:cNvSpPr txBox="1">
            <a:spLocks noGrp="1" noChangeArrowheads="1"/>
          </p:cNvSpPr>
          <p:nvPr>
            <p:ph type="body" idx="1"/>
          </p:nvPr>
        </p:nvSpPr>
        <p:spPr/>
        <p:txBody>
          <a:bodyPr/>
          <a:lstStyle/>
          <a:p>
            <a:r>
              <a:rPr lang="de-DE"/>
              <a:t>Newtons cooling law: accounts for damping of temperature fluctuations due to radiative losses.</a:t>
            </a:r>
          </a:p>
          <a:p>
            <a:endParaRPr lang="de-DE"/>
          </a:p>
          <a:p>
            <a:r>
              <a:rPr lang="de-DE"/>
              <a:t>free parameters temperature, height difference Si ß He and radiative cooling time tauR</a:t>
            </a:r>
          </a:p>
          <a:p>
            <a:r>
              <a:rPr lang="de-DE"/>
              <a:t>parameters for one spot, 2nd spot slightlz different, but same dy</a:t>
            </a:r>
          </a:p>
          <a:p>
            <a:endParaRPr lang="de-DE"/>
          </a:p>
          <a:p>
            <a:r>
              <a:rPr lang="de-DE"/>
              <a:t>filtering: take amplitude of oscillation at a selected frequencz. shift photospheric spectrum to match chromospheric spectrum.</a:t>
            </a:r>
          </a:p>
          <a:p>
            <a:r>
              <a:rPr lang="de-DE"/>
              <a:t>shifts: 38s for 4</a:t>
            </a:r>
            <a:r>
              <a:rPr lang="en-US">
                <a:cs typeface="Times New Roman" pitchFamily="18" charset="0"/>
              </a:rPr>
              <a:t>-</a:t>
            </a:r>
            <a:r>
              <a:rPr lang="de-DE"/>
              <a:t>5 mHz, 242s for 5</a:t>
            </a:r>
            <a:r>
              <a:rPr lang="en-US">
                <a:cs typeface="Times New Roman" pitchFamily="18" charset="0"/>
              </a:rPr>
              <a:t>-</a:t>
            </a:r>
            <a:r>
              <a:rPr lang="de-DE"/>
              <a:t>6 mHz, 248s for 6</a:t>
            </a:r>
            <a:r>
              <a:rPr lang="en-US">
                <a:cs typeface="Times New Roman" pitchFamily="18" charset="0"/>
              </a:rPr>
              <a:t>-</a:t>
            </a:r>
            <a:r>
              <a:rPr lang="de-DE"/>
              <a:t>7 mHz</a:t>
            </a:r>
          </a:p>
          <a:p>
            <a:r>
              <a:rPr lang="de-DE"/>
              <a:t>upward propagation</a:t>
            </a:r>
          </a:p>
          <a:p>
            <a:r>
              <a:rPr lang="de-DE"/>
              <a:t>verz nice agreement with theoretical values!</a:t>
            </a:r>
          </a:p>
          <a:p>
            <a:endParaRPr lang="de-DE"/>
          </a:p>
          <a:p>
            <a:r>
              <a:rPr lang="de-DE"/>
              <a:t>shocks:</a:t>
            </a:r>
          </a:p>
          <a:p>
            <a:r>
              <a:rPr lang="de-DE"/>
              <a:t>As the photospheric perturbations</a:t>
            </a:r>
          </a:p>
          <a:p>
            <a:r>
              <a:rPr lang="de-DE"/>
              <a:t>propagate upward, their amplitude increases due to the rapid</a:t>
            </a:r>
          </a:p>
          <a:p>
            <a:r>
              <a:rPr lang="de-DE"/>
              <a:t>decrease in density, and they eventually develop into shock waves</a:t>
            </a:r>
          </a:p>
          <a:p>
            <a:r>
              <a:rPr lang="de-DE"/>
              <a:t>at chromospheric heights.</a:t>
            </a:r>
          </a:p>
          <a:p>
            <a:endParaRPr lang="de-DE"/>
          </a:p>
          <a:p>
            <a:endParaRPr lang="de-DE"/>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bwMode="auto">
          <a:xfrm>
            <a:off x="992188" y="768350"/>
            <a:ext cx="5114925" cy="3836988"/>
          </a:xfrm>
          <a:prstGeom prst="rect">
            <a:avLst/>
          </a:prstGeom>
          <a:noFill/>
          <a:ln>
            <a:solidFill>
              <a:srgbClr val="000000"/>
            </a:solidFill>
            <a:miter lim="800000"/>
            <a:headEnd/>
            <a:tailEnd/>
          </a:ln>
        </p:spPr>
      </p:sp>
      <p:sp>
        <p:nvSpPr>
          <p:cNvPr id="1008643" name="Text Box 3"/>
          <p:cNvSpPr txBox="1">
            <a:spLocks noGrp="1" noChangeArrowheads="1"/>
          </p:cNvSpPr>
          <p:nvPr>
            <p:ph type="body" idx="1"/>
          </p:nvPr>
        </p:nvSpPr>
        <p:spPr/>
        <p:txBody>
          <a:bodyPr/>
          <a:lstStyle/>
          <a:p>
            <a:r>
              <a:rPr lang="en-US"/>
              <a:t>We note that the inclination of the magnetic field changes along the lament and is almost horizontal is its central part, whereas its azimuth changes according to the changes in the orientation of the main axis of the filament</a:t>
            </a:r>
          </a:p>
          <a:p>
            <a:r>
              <a:rPr lang="en-US"/>
              <a:t>Strength: 100 G regime, depends on height of filament difficult to determine)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81451" y="161273"/>
            <a:ext cx="9717723" cy="2761801"/>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8" name="Title 7"/>
          <p:cNvSpPr>
            <a:spLocks noGrp="1"/>
          </p:cNvSpPr>
          <p:nvPr>
            <p:ph type="ctrTitle"/>
          </p:nvPr>
        </p:nvSpPr>
        <p:spPr>
          <a:xfrm>
            <a:off x="511785" y="419983"/>
            <a:ext cx="9072563" cy="2435895"/>
          </a:xfrm>
        </p:spPr>
        <p:txBody>
          <a:bodyPr lIns="50397" rIns="251986" anchor="b">
            <a:normAutofit/>
          </a:bodyPr>
          <a:lstStyle>
            <a:lvl1pPr marL="0" algn="r">
              <a:defRPr sz="53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352146" y="3107866"/>
            <a:ext cx="7232202" cy="1931917"/>
          </a:xfrm>
        </p:spPr>
        <p:txBody>
          <a:bodyPr lIns="50397" rIns="272145"/>
          <a:lstStyle>
            <a:lvl1pPr marL="0" indent="0" algn="r">
              <a:spcBef>
                <a:spcPts val="0"/>
              </a:spcBef>
              <a:buNone/>
              <a:defRPr>
                <a:effectLst/>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48661" y="1570344"/>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1814322"/>
            <a:ext cx="4452276" cy="498938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8" y="1814322"/>
            <a:ext cx="4452276" cy="498938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9526191" y="7181105"/>
            <a:ext cx="511845" cy="302387"/>
          </a:xfrm>
        </p:spPr>
        <p:txBody>
          <a:bodyPr/>
          <a:lstStyle>
            <a:extLst/>
          </a:lstStyle>
          <a:p>
            <a:fld id="{8C592886-E571-45D5-8B56-343DC94F8FA6}" type="slidenum">
              <a:rPr kumimoji="0" lang="en-US" smtClean="0"/>
              <a:pPr/>
              <a:t>‹#›</a:t>
            </a:fld>
            <a:endParaRPr kumimoji="0" lang="en-US"/>
          </a:p>
        </p:txBody>
      </p:sp>
      <p:sp>
        <p:nvSpPr>
          <p:cNvPr id="10" name="Rectangle 9"/>
          <p:cNvSpPr/>
          <p:nvPr/>
        </p:nvSpPr>
        <p:spPr>
          <a:xfrm>
            <a:off x="648661" y="1570344"/>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79126"/>
            <a:ext cx="9072563" cy="1259946"/>
          </a:xfrm>
        </p:spPr>
        <p:txBody>
          <a:bodyPr/>
          <a:lstStyle>
            <a:extLst/>
          </a:lstStyle>
          <a:p>
            <a:r>
              <a:rPr kumimoji="0" lang="en-US" dirty="0" smtClean="0"/>
              <a:t>Click to edit Master title style</a:t>
            </a:r>
            <a:endParaRPr kumimoji="0" lang="en-US" dirty="0"/>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Rectangle 6"/>
          <p:cNvSpPr/>
          <p:nvPr/>
        </p:nvSpPr>
        <p:spPr>
          <a:xfrm>
            <a:off x="648661" y="1570344"/>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81451" y="162134"/>
            <a:ext cx="9713346" cy="7237129"/>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23" name="Slide Number Placeholder 22"/>
          <p:cNvSpPr>
            <a:spLocks noGrp="1"/>
          </p:cNvSpPr>
          <p:nvPr>
            <p:ph type="sldNum" sz="quarter" idx="4"/>
          </p:nvPr>
        </p:nvSpPr>
        <p:spPr>
          <a:xfrm>
            <a:off x="-7814" y="7358084"/>
            <a:ext cx="812618" cy="192372"/>
          </a:xfrm>
          <a:prstGeom prst="rect">
            <a:avLst/>
          </a:prstGeom>
        </p:spPr>
        <p:txBody>
          <a:bodyPr lIns="100794" tIns="50397" rIns="100794" bIns="50397" anchor="ctr"/>
          <a:lstStyle>
            <a:lvl1pPr algn="l" eaLnBrk="1" latinLnBrk="0" hangingPunct="1">
              <a:defRPr lang="en-US" sz="1100" kern="1200" smtClean="0">
                <a:solidFill>
                  <a:schemeClr val="tx1">
                    <a:lumMod val="95000"/>
                  </a:schemeClr>
                </a:solidFill>
                <a:latin typeface="+mn-lt"/>
                <a:ea typeface="+mn-ea"/>
                <a:cs typeface="+mn-cs"/>
              </a:defRPr>
            </a:lvl1pPr>
            <a:extLst/>
          </a:lstStyle>
          <a:p>
            <a:fld id="{8C592886-E571-45D5-8B56-343DC94F8FA6}" type="slidenum">
              <a:rPr lang="de-DE" smtClean="0"/>
              <a:pPr/>
              <a:t>‹#›</a:t>
            </a:fld>
            <a:endParaRPr lang="de-DE" dirty="0"/>
          </a:p>
        </p:txBody>
      </p:sp>
      <p:sp>
        <p:nvSpPr>
          <p:cNvPr id="22" name="Title Placeholder 21"/>
          <p:cNvSpPr>
            <a:spLocks noGrp="1"/>
          </p:cNvSpPr>
          <p:nvPr>
            <p:ph type="title"/>
          </p:nvPr>
        </p:nvSpPr>
        <p:spPr>
          <a:xfrm>
            <a:off x="504031" y="279476"/>
            <a:ext cx="9072563" cy="1259946"/>
          </a:xfrm>
          <a:prstGeom prst="rect">
            <a:avLst/>
          </a:prstGeom>
        </p:spPr>
        <p:txBody>
          <a:bodyPr lIns="100794" tIns="50397" rIns="100794" bIns="50397"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504031" y="1814671"/>
            <a:ext cx="9072563" cy="4989386"/>
          </a:xfrm>
          <a:prstGeom prst="rect">
            <a:avLst/>
          </a:prstGeom>
        </p:spPr>
        <p:txBody>
          <a:bodyPr lIns="100794" tIns="50397" rIns="100794" bIns="5039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8" name="Picture 7" descr="EST_trans.png"/>
          <p:cNvPicPr>
            <a:picLocks noChangeAspect="1"/>
          </p:cNvPicPr>
          <p:nvPr userDrawn="1"/>
        </p:nvPicPr>
        <p:blipFill>
          <a:blip r:embed="rId7" cstate="print"/>
          <a:stretch>
            <a:fillRect/>
          </a:stretch>
        </p:blipFill>
        <p:spPr>
          <a:xfrm>
            <a:off x="45182" y="31664"/>
            <a:ext cx="504031" cy="242925"/>
          </a:xfrm>
          <a:prstGeom prst="rect">
            <a:avLst/>
          </a:prstGeom>
        </p:spPr>
      </p:pic>
      <p:pic>
        <p:nvPicPr>
          <p:cNvPr id="9" name="Picture 8" descr="MPS_pic.png"/>
          <p:cNvPicPr>
            <a:picLocks noChangeAspect="1"/>
          </p:cNvPicPr>
          <p:nvPr userDrawn="1"/>
        </p:nvPicPr>
        <p:blipFill>
          <a:blip r:embed="rId8" cstate="print"/>
          <a:stretch>
            <a:fillRect/>
          </a:stretch>
        </p:blipFill>
        <p:spPr>
          <a:xfrm>
            <a:off x="9442185" y="7271598"/>
            <a:ext cx="639655" cy="255329"/>
          </a:xfrm>
          <a:prstGeom prst="rect">
            <a:avLst/>
          </a:prstGeom>
        </p:spPr>
      </p:pic>
      <p:sp>
        <p:nvSpPr>
          <p:cNvPr id="10" name="Rectangle 9"/>
          <p:cNvSpPr/>
          <p:nvPr userDrawn="1"/>
        </p:nvSpPr>
        <p:spPr>
          <a:xfrm rot="16200000">
            <a:off x="-1460858" y="5671038"/>
            <a:ext cx="3140092" cy="234000"/>
          </a:xfrm>
          <a:prstGeom prst="rect">
            <a:avLst/>
          </a:prstGeom>
          <a:noFill/>
          <a:ln>
            <a:noFill/>
          </a:ln>
          <a:effectLst>
            <a:outerShdw blurRad="50800" dist="38100" dir="2700000" algn="tl" rotWithShape="0">
              <a:prstClr val="black">
                <a:alpha val="40000"/>
              </a:prstClr>
            </a:outerShdw>
          </a:effectLst>
        </p:spPr>
        <p:txBody>
          <a:bodyPr wrap="none">
            <a:normAutofit fontScale="47500" lnSpcReduction="20000"/>
          </a:bodyPr>
          <a:lstStyle/>
          <a:p>
            <a:pPr algn="l"/>
            <a:r>
              <a:rPr lang="en-US" dirty="0" smtClean="0">
                <a:solidFill>
                  <a:schemeClr val="tx1">
                    <a:lumMod val="75000"/>
                  </a:schemeClr>
                </a:solidFill>
                <a:latin typeface="+mn-lt"/>
              </a:rPr>
              <a:t>EST France 2010 Workshop, May 19-21 2010</a:t>
            </a:r>
            <a:endParaRPr lang="en-US" dirty="0">
              <a:solidFill>
                <a:schemeClr val="tx1">
                  <a:lumMod val="75000"/>
                </a:schemeClr>
              </a:solidFill>
              <a:latin typeface="+mn-l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hf hdr="0" ftr="0" dt="0"/>
  <p:txStyles>
    <p:titleStyle>
      <a:lvl1pPr marL="60477" algn="r" rtl="0" eaLnBrk="1" latinLnBrk="0" hangingPunct="1">
        <a:spcBef>
          <a:spcPct val="0"/>
        </a:spcBef>
        <a:buNone/>
        <a:defRPr kumimoji="0" sz="51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321982" indent="-321982" algn="l" rtl="0" eaLnBrk="1" latinLnBrk="0" hangingPunct="1">
        <a:spcBef>
          <a:spcPts val="0"/>
        </a:spcBef>
        <a:buClr>
          <a:schemeClr val="accent1"/>
        </a:buClr>
        <a:buSzPct val="70000"/>
        <a:buFont typeface="Wingdings 2"/>
        <a:buChar char=""/>
        <a:defRPr kumimoji="0" sz="3500" kern="1200">
          <a:solidFill>
            <a:schemeClr val="tx1"/>
          </a:solidFill>
          <a:latin typeface="+mn-lt"/>
          <a:ea typeface="+mn-ea"/>
          <a:cs typeface="+mn-cs"/>
        </a:defRPr>
      </a:lvl1pPr>
      <a:lvl2pPr marL="705560" indent="-251986" algn="l" rtl="0" eaLnBrk="1" latinLnBrk="0" hangingPunct="1">
        <a:spcBef>
          <a:spcPts val="441"/>
        </a:spcBef>
        <a:buClr>
          <a:schemeClr val="accent2"/>
        </a:buClr>
        <a:buSzPct val="90000"/>
        <a:buFontTx/>
        <a:buChar char="•"/>
        <a:defRPr kumimoji="0" sz="2900" kern="1200">
          <a:solidFill>
            <a:schemeClr val="tx1"/>
          </a:solidFill>
          <a:latin typeface="+mn-lt"/>
          <a:ea typeface="+mn-ea"/>
          <a:cs typeface="+mn-cs"/>
        </a:defRPr>
      </a:lvl2pPr>
      <a:lvl3pPr marL="907149" indent="-211668" algn="l" rtl="0" eaLnBrk="1" latinLnBrk="0" hangingPunct="1">
        <a:spcBef>
          <a:spcPts val="441"/>
        </a:spcBef>
        <a:buClr>
          <a:schemeClr val="accent3"/>
        </a:buClr>
        <a:buSzPct val="100000"/>
        <a:buFont typeface="Wingdings 2"/>
        <a:buChar char=""/>
        <a:defRPr kumimoji="0" sz="2500" kern="1200">
          <a:solidFill>
            <a:schemeClr val="tx1"/>
          </a:solidFill>
          <a:latin typeface="+mn-lt"/>
          <a:ea typeface="+mn-ea"/>
          <a:cs typeface="+mn-cs"/>
        </a:defRPr>
      </a:lvl3pPr>
      <a:lvl4pPr marL="1108737" indent="-201589" algn="l" rtl="0" eaLnBrk="1" latinLnBrk="0" hangingPunct="1">
        <a:spcBef>
          <a:spcPts val="441"/>
        </a:spcBef>
        <a:buClr>
          <a:schemeClr val="accent3"/>
        </a:buClr>
        <a:buSzPct val="100000"/>
        <a:buFont typeface="Wingdings 2"/>
        <a:buChar char=""/>
        <a:defRPr kumimoji="0" sz="2200" kern="1200">
          <a:solidFill>
            <a:schemeClr val="tx1"/>
          </a:solidFill>
          <a:latin typeface="+mn-lt"/>
          <a:ea typeface="+mn-ea"/>
          <a:cs typeface="+mn-cs"/>
        </a:defRPr>
      </a:lvl4pPr>
      <a:lvl5pPr marL="1310326" indent="-201589" algn="l" rtl="0" eaLnBrk="1" latinLnBrk="0" hangingPunct="1">
        <a:spcBef>
          <a:spcPts val="441"/>
        </a:spcBef>
        <a:buClr>
          <a:schemeClr val="accent3"/>
        </a:buClr>
        <a:buSzPct val="100000"/>
        <a:buFont typeface="Wingdings 2"/>
        <a:buChar char=""/>
        <a:defRPr kumimoji="0" sz="2100" kern="1200">
          <a:solidFill>
            <a:schemeClr val="tx1"/>
          </a:solidFill>
          <a:latin typeface="+mn-lt"/>
          <a:ea typeface="+mn-ea"/>
          <a:cs typeface="+mn-cs"/>
        </a:defRPr>
      </a:lvl5pPr>
      <a:lvl6pPr marL="1511915" indent="-191509" algn="l" rtl="0" eaLnBrk="1" latinLnBrk="0" hangingPunct="1">
        <a:spcBef>
          <a:spcPts val="441"/>
        </a:spcBef>
        <a:buClr>
          <a:schemeClr val="accent4"/>
        </a:buClr>
        <a:buFont typeface="Wingdings 2"/>
        <a:buChar char=""/>
        <a:defRPr kumimoji="0" sz="2000" kern="1200" baseline="0">
          <a:solidFill>
            <a:schemeClr val="tx1"/>
          </a:solidFill>
          <a:latin typeface="+mn-lt"/>
          <a:ea typeface="+mn-ea"/>
          <a:cs typeface="+mn-cs"/>
        </a:defRPr>
      </a:lvl6pPr>
      <a:lvl7pPr marL="1713503"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7pPr>
      <a:lvl8pPr marL="1915092"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8pPr>
      <a:lvl9pPr marL="2116681"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35.wmf"/><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100" dirty="0" smtClean="0"/>
              <a:t>Chromospheric magnetic fields with the EST:</a:t>
            </a:r>
            <a:br>
              <a:rPr lang="en-US" sz="5100" dirty="0" smtClean="0"/>
            </a:br>
            <a:r>
              <a:rPr lang="en-US" sz="5100" dirty="0" smtClean="0"/>
              <a:t>A new era for He 10830</a:t>
            </a:r>
            <a:endParaRPr lang="de-DE" sz="5100" dirty="0"/>
          </a:p>
        </p:txBody>
      </p:sp>
      <p:sp>
        <p:nvSpPr>
          <p:cNvPr id="3" name="Subtitle 2"/>
          <p:cNvSpPr>
            <a:spLocks noGrp="1"/>
          </p:cNvSpPr>
          <p:nvPr>
            <p:ph type="subTitle" idx="1"/>
          </p:nvPr>
        </p:nvSpPr>
        <p:spPr/>
        <p:txBody>
          <a:bodyPr>
            <a:normAutofit lnSpcReduction="10000"/>
          </a:bodyPr>
          <a:lstStyle/>
          <a:p>
            <a:r>
              <a:rPr lang="de-DE" dirty="0" smtClean="0"/>
              <a:t>Andreas Lagg</a:t>
            </a:r>
          </a:p>
          <a:p>
            <a:r>
              <a:rPr lang="de-DE" dirty="0" smtClean="0"/>
              <a:t>MPI </a:t>
            </a:r>
            <a:r>
              <a:rPr lang="de-DE" dirty="0" err="1" smtClean="0"/>
              <a:t>for</a:t>
            </a:r>
            <a:r>
              <a:rPr lang="de-DE" dirty="0" smtClean="0"/>
              <a:t> Solar System Research</a:t>
            </a:r>
          </a:p>
          <a:p>
            <a:r>
              <a:rPr lang="de-DE" dirty="0" err="1" smtClean="0"/>
              <a:t>Katlenburg</a:t>
            </a:r>
            <a:r>
              <a:rPr lang="de-DE" dirty="0" smtClean="0"/>
              <a:t>-Lindau, Germany</a:t>
            </a:r>
            <a:br>
              <a:rPr lang="de-DE" dirty="0" smtClean="0"/>
            </a:br>
            <a:r>
              <a:rPr lang="de-DE" sz="2600" dirty="0" smtClean="0"/>
              <a:t>lagg@mps.mpg.de</a:t>
            </a:r>
            <a:endParaRPr lang="de-DE" sz="2600" dirty="0"/>
          </a:p>
        </p:txBody>
      </p:sp>
      <p:pic>
        <p:nvPicPr>
          <p:cNvPr id="4" name="Picture 3" descr="MPS_pic.png"/>
          <p:cNvPicPr>
            <a:picLocks noChangeAspect="1"/>
          </p:cNvPicPr>
          <p:nvPr/>
        </p:nvPicPr>
        <p:blipFill>
          <a:blip r:embed="rId2" cstate="print"/>
          <a:stretch>
            <a:fillRect/>
          </a:stretch>
        </p:blipFill>
        <p:spPr>
          <a:xfrm>
            <a:off x="4090974" y="6034396"/>
            <a:ext cx="2744192" cy="1095390"/>
          </a:xfrm>
          <a:prstGeom prst="rect">
            <a:avLst/>
          </a:prstGeom>
        </p:spPr>
      </p:pic>
      <p:pic>
        <p:nvPicPr>
          <p:cNvPr id="5" name="Picture 4" descr="EST_trans.png"/>
          <p:cNvPicPr>
            <a:picLocks noChangeAspect="1"/>
          </p:cNvPicPr>
          <p:nvPr/>
        </p:nvPicPr>
        <p:blipFill>
          <a:blip r:embed="rId3" cstate="print"/>
          <a:stretch>
            <a:fillRect/>
          </a:stretch>
        </p:blipFill>
        <p:spPr>
          <a:xfrm>
            <a:off x="7066211" y="5916135"/>
            <a:ext cx="2518137" cy="12136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34482" y="4897995"/>
            <a:ext cx="5670393" cy="2022803"/>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smtClean="0"/>
              <a:t>Analysis </a:t>
            </a:r>
            <a:r>
              <a:rPr lang="de-DE" dirty="0" err="1" smtClean="0"/>
              <a:t>Techniques</a:t>
            </a:r>
            <a:endParaRPr lang="de-DE" dirty="0"/>
          </a:p>
        </p:txBody>
      </p:sp>
      <p:sp>
        <p:nvSpPr>
          <p:cNvPr id="3" name="Content Placeholder 2"/>
          <p:cNvSpPr>
            <a:spLocks noGrp="1"/>
          </p:cNvSpPr>
          <p:nvPr>
            <p:ph idx="1"/>
          </p:nvPr>
        </p:nvSpPr>
        <p:spPr/>
        <p:txBody>
          <a:bodyPr/>
          <a:lstStyle/>
          <a:p>
            <a:pPr>
              <a:buNone/>
            </a:pPr>
            <a:r>
              <a:rPr lang="de-DE" dirty="0" err="1" smtClean="0"/>
              <a:t>Advanced</a:t>
            </a:r>
            <a:r>
              <a:rPr lang="de-DE" dirty="0" smtClean="0"/>
              <a:t> </a:t>
            </a:r>
            <a:r>
              <a:rPr lang="de-DE" dirty="0" err="1" smtClean="0"/>
              <a:t>inversion</a:t>
            </a:r>
            <a:r>
              <a:rPr lang="de-DE" dirty="0" smtClean="0"/>
              <a:t> </a:t>
            </a:r>
            <a:r>
              <a:rPr lang="de-DE" dirty="0" err="1" smtClean="0"/>
              <a:t>codes</a:t>
            </a:r>
            <a:r>
              <a:rPr lang="de-DE" dirty="0" smtClean="0"/>
              <a:t> </a:t>
            </a:r>
            <a:r>
              <a:rPr lang="de-DE" dirty="0" err="1" smtClean="0"/>
              <a:t>available</a:t>
            </a:r>
            <a:r>
              <a:rPr lang="de-DE" dirty="0" smtClean="0"/>
              <a:t>:</a:t>
            </a:r>
          </a:p>
          <a:p>
            <a:r>
              <a:rPr lang="de-DE" dirty="0" smtClean="0"/>
              <a:t>HAZEL (Asensio Ramos et al. 2008)</a:t>
            </a:r>
            <a:br>
              <a:rPr lang="de-DE" dirty="0" smtClean="0"/>
            </a:br>
            <a:r>
              <a:rPr lang="de-DE" sz="2400" dirty="0" smtClean="0"/>
              <a:t>(</a:t>
            </a:r>
            <a:r>
              <a:rPr lang="de-DE" sz="2400" u="sng" dirty="0" err="1" smtClean="0"/>
              <a:t>HA</a:t>
            </a:r>
            <a:r>
              <a:rPr lang="de-DE" sz="2400" dirty="0" err="1" smtClean="0"/>
              <a:t>nle</a:t>
            </a:r>
            <a:r>
              <a:rPr lang="de-DE" sz="2400" dirty="0" smtClean="0"/>
              <a:t> </a:t>
            </a:r>
            <a:r>
              <a:rPr lang="de-DE" sz="2400" dirty="0" err="1" smtClean="0"/>
              <a:t>and</a:t>
            </a:r>
            <a:r>
              <a:rPr lang="de-DE" sz="2400" dirty="0" smtClean="0"/>
              <a:t> </a:t>
            </a:r>
            <a:r>
              <a:rPr lang="de-DE" sz="2400" u="sng" dirty="0" err="1" smtClean="0"/>
              <a:t>ZE</a:t>
            </a:r>
            <a:r>
              <a:rPr lang="de-DE" sz="2400" dirty="0" err="1" smtClean="0"/>
              <a:t>eman</a:t>
            </a:r>
            <a:r>
              <a:rPr lang="de-DE" sz="2400" dirty="0" smtClean="0"/>
              <a:t> </a:t>
            </a:r>
            <a:r>
              <a:rPr lang="de-DE" sz="2400" u="sng" dirty="0" smtClean="0"/>
              <a:t>L</a:t>
            </a:r>
            <a:r>
              <a:rPr lang="de-DE" sz="2400" dirty="0" smtClean="0"/>
              <a:t>ight)</a:t>
            </a:r>
          </a:p>
          <a:p>
            <a:r>
              <a:rPr lang="de-DE" dirty="0" err="1" smtClean="0"/>
              <a:t>HeLIX</a:t>
            </a:r>
            <a:r>
              <a:rPr lang="de-DE" baseline="30000" dirty="0" smtClean="0"/>
              <a:t>+</a:t>
            </a:r>
            <a:r>
              <a:rPr lang="de-DE" dirty="0" smtClean="0"/>
              <a:t> (Lagg et al., 2009)</a:t>
            </a:r>
            <a:br>
              <a:rPr lang="de-DE" dirty="0" smtClean="0"/>
            </a:br>
            <a:r>
              <a:rPr lang="de-DE" sz="2800" dirty="0" smtClean="0"/>
              <a:t>(</a:t>
            </a:r>
            <a:r>
              <a:rPr lang="de-DE" sz="2800" u="sng" dirty="0" smtClean="0"/>
              <a:t>He</a:t>
            </a:r>
            <a:r>
              <a:rPr lang="de-DE" sz="2800" dirty="0" smtClean="0"/>
              <a:t>lium </a:t>
            </a:r>
            <a:r>
              <a:rPr lang="de-DE" sz="2800" u="sng" dirty="0" smtClean="0"/>
              <a:t>L</a:t>
            </a:r>
            <a:r>
              <a:rPr lang="de-DE" sz="2800" dirty="0" smtClean="0"/>
              <a:t>ine </a:t>
            </a:r>
            <a:r>
              <a:rPr lang="de-DE" sz="2800" u="sng" dirty="0" smtClean="0"/>
              <a:t>I</a:t>
            </a:r>
            <a:r>
              <a:rPr lang="de-DE" sz="2800" dirty="0" smtClean="0"/>
              <a:t>nformation E</a:t>
            </a:r>
            <a:r>
              <a:rPr lang="de-DE" sz="2800" u="sng" dirty="0" smtClean="0"/>
              <a:t>x</a:t>
            </a:r>
            <a:r>
              <a:rPr lang="de-DE" sz="2800" dirty="0" smtClean="0"/>
              <a:t>tractor),</a:t>
            </a:r>
            <a:br>
              <a:rPr lang="de-DE" sz="2800" dirty="0" smtClean="0"/>
            </a:br>
            <a:r>
              <a:rPr lang="de-DE" dirty="0" err="1" smtClean="0"/>
              <a:t>based</a:t>
            </a:r>
            <a:r>
              <a:rPr lang="de-DE" dirty="0" smtClean="0"/>
              <a:t> on </a:t>
            </a:r>
            <a:r>
              <a:rPr lang="de-DE" dirty="0" err="1" smtClean="0"/>
              <a:t>similar</a:t>
            </a:r>
            <a:r>
              <a:rPr lang="de-DE" dirty="0" smtClean="0"/>
              <a:t> </a:t>
            </a:r>
            <a:r>
              <a:rPr lang="de-DE" dirty="0" err="1" smtClean="0"/>
              <a:t>synthesis</a:t>
            </a:r>
            <a:r>
              <a:rPr lang="de-DE" dirty="0" smtClean="0"/>
              <a:t> </a:t>
            </a:r>
            <a:r>
              <a:rPr lang="de-DE" dirty="0" err="1" smtClean="0"/>
              <a:t>module</a:t>
            </a:r>
            <a:endParaRPr lang="de-DE" dirty="0" smtClean="0"/>
          </a:p>
        </p:txBody>
      </p:sp>
      <p:pic>
        <p:nvPicPr>
          <p:cNvPr id="2051" name="Picture 3"/>
          <p:cNvPicPr>
            <a:picLocks noChangeAspect="1" noChangeArrowheads="1"/>
          </p:cNvPicPr>
          <p:nvPr/>
        </p:nvPicPr>
        <p:blipFill>
          <a:blip r:embed="rId3" cstate="print"/>
          <a:srcRect/>
          <a:stretch>
            <a:fillRect/>
          </a:stretch>
        </p:blipFill>
        <p:spPr bwMode="auto">
          <a:xfrm>
            <a:off x="5332416" y="5824565"/>
            <a:ext cx="4492618" cy="1501205"/>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6" name="Slide Number Placeholder 5"/>
          <p:cNvSpPr>
            <a:spLocks noGrp="1"/>
          </p:cNvSpPr>
          <p:nvPr>
            <p:ph type="sldNum" sz="quarter" idx="12"/>
          </p:nvPr>
        </p:nvSpPr>
        <p:spPr/>
        <p:txBody>
          <a:bodyPr/>
          <a:lstStyle/>
          <a:p>
            <a:fld id="{8C592886-E571-45D5-8B56-343DC94F8FA6}" type="slidenum">
              <a:rPr kumimoji="0" lang="en-US" smtClean="0"/>
              <a:pPr/>
              <a:t>10</a:t>
            </a:fld>
            <a:endParaRPr kumimoji="0"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normAutofit fontScale="90000"/>
          </a:bodyPr>
          <a:lstStyle/>
          <a:p>
            <a:r>
              <a:rPr lang="en-US"/>
              <a:t>Sensitivity of He 10830 to magnetic field</a:t>
            </a:r>
          </a:p>
        </p:txBody>
      </p:sp>
      <p:sp>
        <p:nvSpPr>
          <p:cNvPr id="990211" name="Rectangle 3"/>
          <p:cNvSpPr>
            <a:spLocks noGrp="1" noChangeArrowheads="1"/>
          </p:cNvSpPr>
          <p:nvPr>
            <p:ph idx="1"/>
          </p:nvPr>
        </p:nvSpPr>
        <p:spPr>
          <a:xfrm>
            <a:off x="1835150" y="1644650"/>
            <a:ext cx="6408738" cy="4270375"/>
          </a:xfrm>
        </p:spPr>
        <p:txBody>
          <a:bodyPr/>
          <a:lstStyle/>
          <a:p>
            <a:pPr marL="441325" indent="-441325">
              <a:buFont typeface="Wingdings" pitchFamily="2" charset="2"/>
              <a:buNone/>
            </a:pPr>
            <a:r>
              <a:rPr lang="en-US" sz="3600" b="1" dirty="0">
                <a:solidFill>
                  <a:schemeClr val="accent1"/>
                </a:solidFill>
              </a:rPr>
              <a:t>Animation next slide:</a:t>
            </a:r>
          </a:p>
          <a:p>
            <a:pPr marL="441325" indent="-441325"/>
            <a:r>
              <a:rPr lang="en-US" sz="3600" dirty="0"/>
              <a:t>INC=80° to solar vertical</a:t>
            </a:r>
          </a:p>
          <a:p>
            <a:pPr marL="441325" indent="-441325"/>
            <a:r>
              <a:rPr lang="en-US" sz="3600" dirty="0"/>
              <a:t>formation height: 2000 km</a:t>
            </a:r>
          </a:p>
          <a:p>
            <a:pPr marL="441325" indent="-441325"/>
            <a:r>
              <a:rPr lang="en-US" sz="3600" dirty="0"/>
              <a:t>broadening: 8 km/s </a:t>
            </a:r>
          </a:p>
          <a:p>
            <a:pPr marL="441325" indent="-441325"/>
            <a:r>
              <a:rPr lang="en-US" sz="3600" dirty="0"/>
              <a:t>optical thickness: model ‘C’</a:t>
            </a:r>
          </a:p>
          <a:p>
            <a:pPr marL="441325" indent="-441325"/>
            <a:r>
              <a:rPr lang="en-US" sz="3600" dirty="0"/>
              <a:t>0 &lt;= B &lt;= </a:t>
            </a:r>
            <a:r>
              <a:rPr lang="en-US" sz="3600" dirty="0" smtClean="0"/>
              <a:t>500 </a:t>
            </a:r>
            <a:r>
              <a:rPr lang="en-US" sz="3600" dirty="0"/>
              <a:t>G</a:t>
            </a:r>
          </a:p>
          <a:p>
            <a:pPr marL="441325" indent="-441325"/>
            <a:r>
              <a:rPr lang="en-US" sz="3600" b="1" dirty="0"/>
              <a:t>location: </a:t>
            </a:r>
            <a:r>
              <a:rPr lang="en-US" sz="3600" b="1" dirty="0">
                <a:solidFill>
                  <a:schemeClr val="hlink"/>
                </a:solidFill>
              </a:rPr>
              <a:t>disk center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11</a:t>
            </a:fld>
            <a:endParaRPr kumimoji="0"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normAutofit fontScale="90000"/>
          </a:bodyPr>
          <a:lstStyle/>
          <a:p>
            <a:r>
              <a:rPr lang="en-US" dirty="0"/>
              <a:t>Sensitivity of He </a:t>
            </a:r>
            <a:r>
              <a:rPr lang="en-US" dirty="0" smtClean="0"/>
              <a:t>10830</a:t>
            </a:r>
            <a:br>
              <a:rPr lang="en-US" dirty="0" smtClean="0"/>
            </a:br>
            <a:r>
              <a:rPr lang="en-US" dirty="0" smtClean="0"/>
              <a:t>disk </a:t>
            </a:r>
            <a:r>
              <a:rPr lang="en-US" dirty="0"/>
              <a:t>center case</a:t>
            </a:r>
          </a:p>
        </p:txBody>
      </p:sp>
      <p:pic>
        <p:nvPicPr>
          <p:cNvPr id="966666" name="Picture 10" descr="hanle_var_b_anim_diskcenter"/>
          <p:cNvPicPr>
            <a:picLocks noChangeAspect="1" noChangeArrowheads="1" noCrop="1"/>
          </p:cNvPicPr>
          <p:nvPr/>
        </p:nvPicPr>
        <p:blipFill>
          <a:blip r:embed="rId3" cstate="print"/>
          <a:stretch>
            <a:fillRect/>
          </a:stretch>
        </p:blipFill>
        <p:spPr bwMode="auto">
          <a:xfrm>
            <a:off x="1260000" y="1625570"/>
            <a:ext cx="7559999" cy="5674172"/>
          </a:xfrm>
          <a:prstGeom prst="rect">
            <a:avLst/>
          </a:prstGeom>
          <a:noFill/>
        </p:spPr>
      </p:pic>
      <p:sp>
        <p:nvSpPr>
          <p:cNvPr id="4" name="Slide Number Placeholder 3"/>
          <p:cNvSpPr>
            <a:spLocks noGrp="1"/>
          </p:cNvSpPr>
          <p:nvPr>
            <p:ph type="sldNum" sz="quarter" idx="12"/>
          </p:nvPr>
        </p:nvSpPr>
        <p:spPr/>
        <p:txBody>
          <a:bodyPr/>
          <a:lstStyle/>
          <a:p>
            <a:fld id="{8C592886-E571-45D5-8B56-343DC94F8FA6}" type="slidenum">
              <a:rPr kumimoji="0" lang="en-US" smtClean="0"/>
              <a:pPr/>
              <a:t>12</a:t>
            </a:fld>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normAutofit fontScale="90000"/>
          </a:bodyPr>
          <a:lstStyle/>
          <a:p>
            <a:r>
              <a:rPr lang="en-US"/>
              <a:t>Sensitivity of He 10830 to magnetic field</a:t>
            </a:r>
          </a:p>
        </p:txBody>
      </p:sp>
      <p:sp>
        <p:nvSpPr>
          <p:cNvPr id="991235" name="Rectangle 3"/>
          <p:cNvSpPr>
            <a:spLocks noGrp="1" noChangeArrowheads="1"/>
          </p:cNvSpPr>
          <p:nvPr>
            <p:ph idx="1"/>
          </p:nvPr>
        </p:nvSpPr>
        <p:spPr>
          <a:xfrm>
            <a:off x="1636713" y="1644650"/>
            <a:ext cx="7688262" cy="4270375"/>
          </a:xfrm>
        </p:spPr>
        <p:txBody>
          <a:bodyPr/>
          <a:lstStyle/>
          <a:p>
            <a:pPr marL="441325" indent="-441325">
              <a:buFont typeface="Wingdings" pitchFamily="2" charset="2"/>
              <a:buNone/>
            </a:pPr>
            <a:r>
              <a:rPr lang="en-US" sz="3600" b="1" dirty="0">
                <a:solidFill>
                  <a:schemeClr val="accent1"/>
                </a:solidFill>
              </a:rPr>
              <a:t>Animation next slide:</a:t>
            </a:r>
          </a:p>
          <a:p>
            <a:pPr marL="441325" indent="-441325"/>
            <a:r>
              <a:rPr lang="en-US" sz="3600" dirty="0"/>
              <a:t>INC=80° to solar vertical</a:t>
            </a:r>
          </a:p>
          <a:p>
            <a:pPr marL="441325" indent="-441325"/>
            <a:r>
              <a:rPr lang="en-US" sz="3600" dirty="0"/>
              <a:t>formation height: 2000 km</a:t>
            </a:r>
          </a:p>
          <a:p>
            <a:pPr marL="441325" indent="-441325"/>
            <a:r>
              <a:rPr lang="en-US" sz="3600" dirty="0"/>
              <a:t>broadening: 8 km/s </a:t>
            </a:r>
          </a:p>
          <a:p>
            <a:pPr marL="441325" indent="-441325"/>
            <a:r>
              <a:rPr lang="en-US" sz="3600" dirty="0"/>
              <a:t>optical thickness: model ‘C’</a:t>
            </a:r>
          </a:p>
          <a:p>
            <a:pPr marL="441325" indent="-441325"/>
            <a:r>
              <a:rPr lang="en-US" sz="3600" dirty="0"/>
              <a:t>0 &lt;= B &lt;= </a:t>
            </a:r>
            <a:r>
              <a:rPr lang="en-US" sz="3600" dirty="0" smtClean="0"/>
              <a:t>500 </a:t>
            </a:r>
            <a:r>
              <a:rPr lang="en-US" sz="3600" dirty="0"/>
              <a:t>G</a:t>
            </a:r>
          </a:p>
          <a:p>
            <a:pPr marL="441325" indent="-441325"/>
            <a:r>
              <a:rPr lang="en-US" sz="3600" b="1" dirty="0"/>
              <a:t>location: </a:t>
            </a:r>
            <a:r>
              <a:rPr lang="en-US" sz="3600" b="1" dirty="0">
                <a:solidFill>
                  <a:schemeClr val="hlink"/>
                </a:solidFill>
              </a:rPr>
              <a:t>close to limb (</a:t>
            </a:r>
            <a:r>
              <a:rPr lang="el-GR" sz="3600" b="1" dirty="0">
                <a:solidFill>
                  <a:schemeClr val="hlink"/>
                </a:solidFill>
                <a:cs typeface="Arial" charset="0"/>
              </a:rPr>
              <a:t>Θ</a:t>
            </a:r>
            <a:r>
              <a:rPr lang="de-DE" sz="3600" b="1" dirty="0" smtClean="0">
                <a:solidFill>
                  <a:schemeClr val="hlink"/>
                </a:solidFill>
                <a:cs typeface="Arial" charset="0"/>
              </a:rPr>
              <a:t>=89°)</a:t>
            </a:r>
            <a:endParaRPr lang="el-GR" sz="3600" b="1" dirty="0">
              <a:solidFill>
                <a:schemeClr val="hlink"/>
              </a:solidFill>
              <a:cs typeface="Arial" charset="0"/>
            </a:endParaRP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13</a:t>
            </a:fld>
            <a:endParaRPr kumimoji="0"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normAutofit fontScale="90000"/>
          </a:bodyPr>
          <a:lstStyle/>
          <a:p>
            <a:r>
              <a:rPr lang="en-US" dirty="0"/>
              <a:t>Sensitivity of He </a:t>
            </a:r>
            <a:r>
              <a:rPr lang="en-US" dirty="0" smtClean="0"/>
              <a:t>10830</a:t>
            </a:r>
            <a:br>
              <a:rPr lang="en-US" dirty="0" smtClean="0"/>
            </a:br>
            <a:r>
              <a:rPr lang="en-US" dirty="0" smtClean="0"/>
              <a:t>close </a:t>
            </a:r>
            <a:r>
              <a:rPr lang="en-US" dirty="0"/>
              <a:t>to solar limb</a:t>
            </a:r>
          </a:p>
        </p:txBody>
      </p:sp>
      <p:pic>
        <p:nvPicPr>
          <p:cNvPr id="989191" name="Picture 7" descr="hanle_var_b_anim_close2limb"/>
          <p:cNvPicPr>
            <a:picLocks noChangeAspect="1" noChangeArrowheads="1" noCrop="1"/>
          </p:cNvPicPr>
          <p:nvPr/>
        </p:nvPicPr>
        <p:blipFill>
          <a:blip r:embed="rId2" cstate="print"/>
          <a:stretch>
            <a:fillRect/>
          </a:stretch>
        </p:blipFill>
        <p:spPr bwMode="auto">
          <a:xfrm>
            <a:off x="1260000" y="1620000"/>
            <a:ext cx="7559999" cy="5674172"/>
          </a:xfrm>
          <a:prstGeom prst="rect">
            <a:avLst/>
          </a:prstGeom>
          <a:noFill/>
        </p:spPr>
      </p:pic>
      <p:sp>
        <p:nvSpPr>
          <p:cNvPr id="4" name="Slide Number Placeholder 3"/>
          <p:cNvSpPr>
            <a:spLocks noGrp="1"/>
          </p:cNvSpPr>
          <p:nvPr>
            <p:ph type="sldNum" sz="quarter" idx="12"/>
          </p:nvPr>
        </p:nvSpPr>
        <p:spPr/>
        <p:txBody>
          <a:bodyPr/>
          <a:lstStyle/>
          <a:p>
            <a:fld id="{8C592886-E571-45D5-8B56-343DC94F8FA6}" type="slidenum">
              <a:rPr kumimoji="0" lang="en-US" smtClean="0"/>
              <a:pPr/>
              <a:t>14</a:t>
            </a:fld>
            <a:endParaRPr kumimoji="0"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normAutofit fontScale="90000"/>
          </a:bodyPr>
          <a:lstStyle/>
          <a:p>
            <a:r>
              <a:rPr lang="en-US" dirty="0"/>
              <a:t>Sensitivity of He </a:t>
            </a:r>
            <a:r>
              <a:rPr lang="en-US" dirty="0" smtClean="0"/>
              <a:t>10830</a:t>
            </a:r>
            <a:br>
              <a:rPr lang="en-US" dirty="0" smtClean="0"/>
            </a:br>
            <a:r>
              <a:rPr lang="en-US" dirty="0" smtClean="0"/>
              <a:t>to height</a:t>
            </a:r>
            <a:endParaRPr lang="en-US" dirty="0"/>
          </a:p>
        </p:txBody>
      </p:sp>
      <p:sp>
        <p:nvSpPr>
          <p:cNvPr id="990211" name="Rectangle 3"/>
          <p:cNvSpPr>
            <a:spLocks noGrp="1" noChangeArrowheads="1"/>
          </p:cNvSpPr>
          <p:nvPr>
            <p:ph idx="1"/>
          </p:nvPr>
        </p:nvSpPr>
        <p:spPr>
          <a:xfrm>
            <a:off x="1835150" y="1644650"/>
            <a:ext cx="6408738" cy="4270375"/>
          </a:xfrm>
        </p:spPr>
        <p:txBody>
          <a:bodyPr>
            <a:normAutofit lnSpcReduction="10000"/>
          </a:bodyPr>
          <a:lstStyle/>
          <a:p>
            <a:pPr marL="441325" indent="-441325">
              <a:buFont typeface="Wingdings" pitchFamily="2" charset="2"/>
              <a:buNone/>
            </a:pPr>
            <a:r>
              <a:rPr lang="en-US" sz="3600" b="1" dirty="0">
                <a:solidFill>
                  <a:schemeClr val="accent1"/>
                </a:solidFill>
              </a:rPr>
              <a:t>Animation next slide:</a:t>
            </a:r>
          </a:p>
          <a:p>
            <a:pPr marL="441325" indent="-441325"/>
            <a:r>
              <a:rPr lang="en-US" sz="3600" dirty="0"/>
              <a:t>INC=80° to solar vertical</a:t>
            </a:r>
          </a:p>
          <a:p>
            <a:pPr marL="441325" indent="-441325"/>
            <a:r>
              <a:rPr lang="en-US" sz="3600" dirty="0"/>
              <a:t>formation </a:t>
            </a:r>
            <a:r>
              <a:rPr lang="en-US" sz="3600" dirty="0" smtClean="0"/>
              <a:t>height:</a:t>
            </a:r>
            <a:br>
              <a:rPr lang="en-US" sz="3600" dirty="0" smtClean="0"/>
            </a:br>
            <a:r>
              <a:rPr lang="en-US" sz="3600" dirty="0" smtClean="0"/>
              <a:t>500 - 15000 </a:t>
            </a:r>
            <a:r>
              <a:rPr lang="en-US" sz="3600" dirty="0"/>
              <a:t>km</a:t>
            </a:r>
          </a:p>
          <a:p>
            <a:pPr marL="441325" indent="-441325"/>
            <a:r>
              <a:rPr lang="en-US" sz="3600" dirty="0"/>
              <a:t>broadening: 8 km/s </a:t>
            </a:r>
          </a:p>
          <a:p>
            <a:pPr marL="441325" indent="-441325"/>
            <a:r>
              <a:rPr lang="en-US" sz="3600" dirty="0"/>
              <a:t>optical thickness: model ‘C’</a:t>
            </a:r>
          </a:p>
          <a:p>
            <a:pPr marL="441325" indent="-441325"/>
            <a:r>
              <a:rPr lang="en-US" sz="3600" dirty="0" smtClean="0"/>
              <a:t>B = 100 </a:t>
            </a:r>
            <a:r>
              <a:rPr lang="en-US" sz="3600" dirty="0"/>
              <a:t>G</a:t>
            </a:r>
          </a:p>
          <a:p>
            <a:pPr marL="441325" indent="-441325"/>
            <a:r>
              <a:rPr lang="en-US" sz="3600" b="1" dirty="0"/>
              <a:t>location: </a:t>
            </a:r>
            <a:r>
              <a:rPr lang="en-US" sz="3600" b="1" dirty="0">
                <a:solidFill>
                  <a:schemeClr val="hlink"/>
                </a:solidFill>
              </a:rPr>
              <a:t>disk center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15</a:t>
            </a:fld>
            <a:endParaRPr kumimoji="0"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normAutofit fontScale="90000"/>
          </a:bodyPr>
          <a:lstStyle/>
          <a:p>
            <a:r>
              <a:rPr lang="en-US" dirty="0"/>
              <a:t>Sensitivity of He </a:t>
            </a:r>
            <a:r>
              <a:rPr lang="en-US" dirty="0" smtClean="0"/>
              <a:t>10830 to height</a:t>
            </a:r>
            <a:br>
              <a:rPr lang="en-US" dirty="0" smtClean="0"/>
            </a:br>
            <a:r>
              <a:rPr lang="en-US" dirty="0" smtClean="0"/>
              <a:t>disk </a:t>
            </a:r>
            <a:r>
              <a:rPr lang="en-US" dirty="0"/>
              <a:t>center case</a:t>
            </a:r>
          </a:p>
        </p:txBody>
      </p:sp>
      <p:pic>
        <p:nvPicPr>
          <p:cNvPr id="966666" name="Picture 10" descr="hanle_var_b_anim_diskcenter"/>
          <p:cNvPicPr>
            <a:picLocks noChangeAspect="1" noChangeArrowheads="1" noCrop="1"/>
          </p:cNvPicPr>
          <p:nvPr/>
        </p:nvPicPr>
        <p:blipFill>
          <a:blip r:embed="rId3" cstate="print"/>
          <a:stretch>
            <a:fillRect/>
          </a:stretch>
        </p:blipFill>
        <p:spPr bwMode="auto">
          <a:xfrm>
            <a:off x="1260000" y="1625570"/>
            <a:ext cx="7559999" cy="5674171"/>
          </a:xfrm>
          <a:prstGeom prst="rect">
            <a:avLst/>
          </a:prstGeom>
          <a:noFill/>
        </p:spPr>
      </p:pic>
      <p:sp>
        <p:nvSpPr>
          <p:cNvPr id="4" name="Slide Number Placeholder 3"/>
          <p:cNvSpPr>
            <a:spLocks noGrp="1"/>
          </p:cNvSpPr>
          <p:nvPr>
            <p:ph type="sldNum" sz="quarter" idx="12"/>
          </p:nvPr>
        </p:nvSpPr>
        <p:spPr/>
        <p:txBody>
          <a:bodyPr/>
          <a:lstStyle/>
          <a:p>
            <a:fld id="{8C592886-E571-45D5-8B56-343DC94F8FA6}" type="slidenum">
              <a:rPr kumimoji="0" lang="en-US" smtClean="0"/>
              <a:pPr/>
              <a:t>16</a:t>
            </a:fld>
            <a:endParaRPr kumimoji="0"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40" name="Rectangle 8"/>
          <p:cNvSpPr>
            <a:spLocks noGrp="1" noChangeArrowheads="1"/>
          </p:cNvSpPr>
          <p:nvPr>
            <p:ph type="title"/>
          </p:nvPr>
        </p:nvSpPr>
        <p:spPr/>
        <p:txBody>
          <a:bodyPr>
            <a:normAutofit fontScale="90000"/>
          </a:bodyPr>
          <a:lstStyle/>
          <a:p>
            <a:r>
              <a:rPr lang="en-US" dirty="0"/>
              <a:t>On disk measurements: </a:t>
            </a:r>
            <a:r>
              <a:rPr lang="en-US" dirty="0" smtClean="0"/>
              <a:t>filaments (He absorption)</a:t>
            </a:r>
            <a:endParaRPr lang="en-US" dirty="0"/>
          </a:p>
        </p:txBody>
      </p:sp>
      <p:pic>
        <p:nvPicPr>
          <p:cNvPr id="837644" name="Picture 12"/>
          <p:cNvPicPr>
            <a:picLocks noGrp="1" noChangeArrowheads="1"/>
          </p:cNvPicPr>
          <p:nvPr>
            <p:ph idx="1"/>
          </p:nvPr>
        </p:nvPicPr>
        <p:blipFill>
          <a:blip r:embed="rId3" cstate="print"/>
          <a:stretch>
            <a:fillRect/>
          </a:stretch>
        </p:blipFill>
        <p:spPr>
          <a:xfrm>
            <a:off x="1440763" y="2520000"/>
            <a:ext cx="7200000" cy="4680000"/>
          </a:xfrm>
          <a:noFill/>
          <a:ln/>
        </p:spPr>
      </p:pic>
      <p:sp>
        <p:nvSpPr>
          <p:cNvPr id="837635" name="Text Box 3"/>
          <p:cNvSpPr txBox="1">
            <a:spLocks noChangeArrowheads="1"/>
          </p:cNvSpPr>
          <p:nvPr/>
        </p:nvSpPr>
        <p:spPr bwMode="auto">
          <a:xfrm>
            <a:off x="403161" y="1661162"/>
            <a:ext cx="9529893" cy="525401"/>
          </a:xfrm>
          <a:prstGeom prst="rect">
            <a:avLst/>
          </a:prstGeom>
          <a:noFill/>
          <a:ln w="9525" algn="ctr">
            <a:noFill/>
            <a:round/>
            <a:headEnd/>
            <a:tailEnd/>
          </a:ln>
          <a:effectLst/>
        </p:spPr>
        <p:txBody>
          <a:bodyPr wrap="square" lIns="90000" tIns="46800" rIns="90000" bIns="46800">
            <a:spAutoFit/>
          </a:bodyPr>
          <a:lstStyle/>
          <a:p>
            <a:pPr marL="261938" indent="-261938" algn="l" defTabSz="355600">
              <a:spcBef>
                <a:spcPct val="10000"/>
              </a:spcBef>
            </a:pPr>
            <a:r>
              <a:rPr lang="en-GB" sz="2800" dirty="0">
                <a:solidFill>
                  <a:schemeClr val="tx1"/>
                </a:solidFill>
                <a:latin typeface="+mn-lt"/>
              </a:rPr>
              <a:t>forward </a:t>
            </a:r>
            <a:r>
              <a:rPr lang="en-GB" sz="2800" dirty="0" smtClean="0">
                <a:solidFill>
                  <a:schemeClr val="tx1"/>
                </a:solidFill>
                <a:latin typeface="+mn-lt"/>
              </a:rPr>
              <a:t>scattering </a:t>
            </a:r>
            <a:r>
              <a:rPr lang="en-GB" sz="2800" dirty="0" smtClean="0">
                <a:solidFill>
                  <a:schemeClr val="tx1"/>
                </a:solidFill>
                <a:latin typeface="+mn-lt"/>
                <a:sym typeface="Wingdings" pitchFamily="2" charset="2"/>
              </a:rPr>
              <a:t> </a:t>
            </a:r>
            <a:r>
              <a:rPr lang="en-GB" sz="2800" dirty="0" smtClean="0">
                <a:solidFill>
                  <a:schemeClr val="tx1"/>
                </a:solidFill>
                <a:latin typeface="+mn-lt"/>
              </a:rPr>
              <a:t>linear pol. </a:t>
            </a:r>
            <a:r>
              <a:rPr lang="en-GB" sz="2800" dirty="0">
                <a:solidFill>
                  <a:schemeClr val="tx1"/>
                </a:solidFill>
                <a:latin typeface="+mn-lt"/>
              </a:rPr>
              <a:t>in red &amp; blue line</a:t>
            </a:r>
          </a:p>
        </p:txBody>
      </p:sp>
      <p:sp>
        <p:nvSpPr>
          <p:cNvPr id="837637" name="Line 5"/>
          <p:cNvSpPr>
            <a:spLocks noChangeShapeType="1"/>
          </p:cNvSpPr>
          <p:nvPr/>
        </p:nvSpPr>
        <p:spPr bwMode="auto">
          <a:xfrm flipV="1">
            <a:off x="7048527" y="2270125"/>
            <a:ext cx="1587" cy="1301750"/>
          </a:xfrm>
          <a:prstGeom prst="line">
            <a:avLst/>
          </a:prstGeom>
          <a:noFill/>
          <a:ln w="50800">
            <a:solidFill>
              <a:srgbClr val="0000FF"/>
            </a:solidFill>
            <a:round/>
            <a:headEnd type="triangle" w="med" len="med"/>
            <a:tailEnd/>
          </a:ln>
          <a:effectLst/>
        </p:spPr>
        <p:txBody>
          <a:bodyPr/>
          <a:lstStyle/>
          <a:p>
            <a:endParaRPr lang="de-DE"/>
          </a:p>
        </p:txBody>
      </p:sp>
      <p:sp>
        <p:nvSpPr>
          <p:cNvPr id="837638" name="Line 6"/>
          <p:cNvSpPr>
            <a:spLocks noChangeShapeType="1"/>
          </p:cNvSpPr>
          <p:nvPr/>
        </p:nvSpPr>
        <p:spPr bwMode="auto">
          <a:xfrm flipV="1">
            <a:off x="7632735" y="4137047"/>
            <a:ext cx="1587" cy="1322388"/>
          </a:xfrm>
          <a:prstGeom prst="line">
            <a:avLst/>
          </a:prstGeom>
          <a:noFill/>
          <a:ln w="50800">
            <a:solidFill>
              <a:srgbClr val="FF0000"/>
            </a:solidFill>
            <a:round/>
            <a:headEnd/>
            <a:tailEnd type="triangle" w="med" len="med"/>
          </a:ln>
          <a:effectLst/>
        </p:spPr>
        <p:txBody>
          <a:bodyPr/>
          <a:lstStyle/>
          <a:p>
            <a:endParaRPr lang="de-DE"/>
          </a:p>
        </p:txBody>
      </p:sp>
      <p:sp>
        <p:nvSpPr>
          <p:cNvPr id="837639" name="Text Box 7"/>
          <p:cNvSpPr txBox="1">
            <a:spLocks noChangeArrowheads="1"/>
          </p:cNvSpPr>
          <p:nvPr/>
        </p:nvSpPr>
        <p:spPr bwMode="auto">
          <a:xfrm>
            <a:off x="260457" y="7015056"/>
            <a:ext cx="2360612" cy="3698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a:solidFill>
                  <a:srgbClr val="FFFFFF"/>
                </a:solidFill>
                <a:effectLst>
                  <a:outerShdw blurRad="38100" dist="38100" dir="2700000" algn="tl">
                    <a:srgbClr val="000000"/>
                  </a:outerShdw>
                </a:effectLst>
              </a:rPr>
              <a:t>Trujillo-Bueno, 2001</a:t>
            </a:r>
          </a:p>
        </p:txBody>
      </p:sp>
      <p:sp>
        <p:nvSpPr>
          <p:cNvPr id="8" name="Slide Number Placeholder 7"/>
          <p:cNvSpPr>
            <a:spLocks noGrp="1"/>
          </p:cNvSpPr>
          <p:nvPr>
            <p:ph type="sldNum" sz="quarter" idx="12"/>
          </p:nvPr>
        </p:nvSpPr>
        <p:spPr/>
        <p:txBody>
          <a:bodyPr/>
          <a:lstStyle/>
          <a:p>
            <a:fld id="{8C592886-E571-45D5-8B56-343DC94F8FA6}" type="slidenum">
              <a:rPr kumimoji="0" lang="en-US" smtClean="0"/>
              <a:pPr/>
              <a:t>17</a:t>
            </a:fld>
            <a:endParaRPr kumimoji="0"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55" name="Rectangle 11"/>
          <p:cNvSpPr>
            <a:spLocks noGrp="1" noChangeArrowheads="1"/>
          </p:cNvSpPr>
          <p:nvPr>
            <p:ph type="title"/>
          </p:nvPr>
        </p:nvSpPr>
        <p:spPr/>
        <p:txBody>
          <a:bodyPr>
            <a:normAutofit fontScale="90000"/>
          </a:bodyPr>
          <a:lstStyle/>
          <a:p>
            <a:r>
              <a:rPr lang="en-US" dirty="0" err="1"/>
              <a:t>Offlimb</a:t>
            </a:r>
            <a:r>
              <a:rPr lang="en-US" dirty="0"/>
              <a:t> measurements: </a:t>
            </a:r>
            <a:r>
              <a:rPr lang="en-US" dirty="0" smtClean="0"/>
              <a:t>prominences (He emission)</a:t>
            </a:r>
            <a:endParaRPr lang="en-US" dirty="0"/>
          </a:p>
        </p:txBody>
      </p:sp>
      <p:pic>
        <p:nvPicPr>
          <p:cNvPr id="825359" name="Picture 15"/>
          <p:cNvPicPr>
            <a:picLocks noGrp="1" noChangeArrowheads="1"/>
          </p:cNvPicPr>
          <p:nvPr>
            <p:ph idx="1"/>
          </p:nvPr>
        </p:nvPicPr>
        <p:blipFill>
          <a:blip r:embed="rId3" cstate="print"/>
          <a:stretch>
            <a:fillRect/>
          </a:stretch>
        </p:blipFill>
        <p:spPr>
          <a:xfrm>
            <a:off x="1439117" y="2520000"/>
            <a:ext cx="7200000" cy="4680000"/>
          </a:xfrm>
          <a:noFill/>
          <a:ln/>
        </p:spPr>
      </p:pic>
      <p:sp>
        <p:nvSpPr>
          <p:cNvPr id="825348" name="Text Box 4"/>
          <p:cNvSpPr txBox="1">
            <a:spLocks noChangeArrowheads="1"/>
          </p:cNvSpPr>
          <p:nvPr/>
        </p:nvSpPr>
        <p:spPr bwMode="auto">
          <a:xfrm>
            <a:off x="504031" y="1771622"/>
            <a:ext cx="9072563" cy="525401"/>
          </a:xfrm>
          <a:prstGeom prst="rect">
            <a:avLst/>
          </a:prstGeom>
          <a:noFill/>
          <a:ln w="9525" algn="ctr">
            <a:noFill/>
            <a:round/>
            <a:headEnd/>
            <a:tailEnd/>
          </a:ln>
          <a:effectLst/>
        </p:spPr>
        <p:txBody>
          <a:bodyPr wrap="square" lIns="90000" tIns="46800" rIns="90000" bIns="46800">
            <a:spAutoFit/>
          </a:bodyPr>
          <a:lstStyle/>
          <a:p>
            <a:pPr marL="261938" indent="-261938" algn="l" defTabSz="355600">
              <a:spcBef>
                <a:spcPct val="10000"/>
              </a:spcBef>
            </a:pPr>
            <a:r>
              <a:rPr lang="en-GB" sz="2800" dirty="0">
                <a:solidFill>
                  <a:schemeClr val="tx1"/>
                </a:solidFill>
                <a:latin typeface="+mn-lt"/>
              </a:rPr>
              <a:t>90° </a:t>
            </a:r>
            <a:r>
              <a:rPr lang="en-GB" sz="2800" dirty="0" smtClean="0">
                <a:solidFill>
                  <a:schemeClr val="tx1"/>
                </a:solidFill>
                <a:latin typeface="+mn-lt"/>
              </a:rPr>
              <a:t>scattering </a:t>
            </a:r>
            <a:r>
              <a:rPr lang="en-GB" sz="2800" dirty="0" smtClean="0">
                <a:solidFill>
                  <a:schemeClr val="tx1"/>
                </a:solidFill>
                <a:latin typeface="+mn-lt"/>
                <a:sym typeface="Wingdings" pitchFamily="2" charset="2"/>
              </a:rPr>
              <a:t> </a:t>
            </a:r>
            <a:r>
              <a:rPr lang="en-GB" sz="2800" dirty="0" smtClean="0">
                <a:solidFill>
                  <a:schemeClr val="tx1"/>
                </a:solidFill>
                <a:latin typeface="+mn-lt"/>
              </a:rPr>
              <a:t>linear </a:t>
            </a:r>
            <a:r>
              <a:rPr lang="en-GB" sz="2800" dirty="0">
                <a:solidFill>
                  <a:schemeClr val="tx1"/>
                </a:solidFill>
                <a:latin typeface="+mn-lt"/>
              </a:rPr>
              <a:t>polarization only in red line</a:t>
            </a:r>
          </a:p>
        </p:txBody>
      </p:sp>
      <p:sp>
        <p:nvSpPr>
          <p:cNvPr id="825351" name="Line 7"/>
          <p:cNvSpPr>
            <a:spLocks noChangeShapeType="1"/>
          </p:cNvSpPr>
          <p:nvPr/>
        </p:nvSpPr>
        <p:spPr bwMode="auto">
          <a:xfrm flipV="1">
            <a:off x="7012014" y="4195337"/>
            <a:ext cx="1587" cy="1301750"/>
          </a:xfrm>
          <a:prstGeom prst="line">
            <a:avLst/>
          </a:prstGeom>
          <a:noFill/>
          <a:ln w="50800">
            <a:solidFill>
              <a:srgbClr val="0000FF"/>
            </a:solidFill>
            <a:round/>
            <a:headEnd/>
            <a:tailEnd type="triangle" w="med" len="med"/>
          </a:ln>
          <a:effectLst/>
        </p:spPr>
        <p:txBody>
          <a:bodyPr/>
          <a:lstStyle/>
          <a:p>
            <a:endParaRPr lang="de-DE"/>
          </a:p>
        </p:txBody>
      </p:sp>
      <p:sp>
        <p:nvSpPr>
          <p:cNvPr id="825353" name="Line 9"/>
          <p:cNvSpPr>
            <a:spLocks noChangeShapeType="1"/>
          </p:cNvSpPr>
          <p:nvPr/>
        </p:nvSpPr>
        <p:spPr bwMode="auto">
          <a:xfrm flipV="1">
            <a:off x="7559675" y="3982244"/>
            <a:ext cx="1587" cy="1322388"/>
          </a:xfrm>
          <a:prstGeom prst="line">
            <a:avLst/>
          </a:prstGeom>
          <a:noFill/>
          <a:ln w="50800">
            <a:solidFill>
              <a:srgbClr val="FF0000"/>
            </a:solidFill>
            <a:round/>
            <a:headEnd/>
            <a:tailEnd type="triangle" w="med" len="med"/>
          </a:ln>
          <a:effectLst/>
        </p:spPr>
        <p:txBody>
          <a:bodyPr/>
          <a:lstStyle/>
          <a:p>
            <a:endParaRPr lang="de-DE"/>
          </a:p>
        </p:txBody>
      </p:sp>
      <p:sp>
        <p:nvSpPr>
          <p:cNvPr id="8" name="Rectangle 7"/>
          <p:cNvSpPr/>
          <p:nvPr/>
        </p:nvSpPr>
        <p:spPr>
          <a:xfrm>
            <a:off x="2520950" y="3364340"/>
            <a:ext cx="5038725" cy="830997"/>
          </a:xfrm>
          <a:prstGeom prst="rect">
            <a:avLst/>
          </a:prstGeom>
        </p:spPr>
        <p:txBody>
          <a:bodyPr>
            <a:spAutoFit/>
          </a:bodyPr>
          <a:lstStyle/>
          <a:p>
            <a:pPr marL="261938" indent="-261938" algn="l" defTabSz="355600">
              <a:spcBef>
                <a:spcPct val="10000"/>
              </a:spcBef>
            </a:pPr>
            <a:r>
              <a:rPr lang="en-GB" dirty="0" smtClean="0">
                <a:solidFill>
                  <a:schemeClr val="tx1"/>
                </a:solidFill>
              </a:rPr>
              <a:t>90° scattering </a:t>
            </a:r>
            <a:r>
              <a:rPr lang="en-GB" dirty="0" smtClean="0">
                <a:solidFill>
                  <a:schemeClr val="tx1"/>
                </a:solidFill>
                <a:sym typeface="Wingdings" pitchFamily="2" charset="2"/>
              </a:rPr>
              <a:t> </a:t>
            </a:r>
            <a:r>
              <a:rPr lang="en-GB" dirty="0" smtClean="0">
                <a:solidFill>
                  <a:schemeClr val="tx1"/>
                </a:solidFill>
              </a:rPr>
              <a:t>linear polarization only in red line</a:t>
            </a:r>
            <a:endParaRPr lang="en-GB" dirty="0">
              <a:solidFill>
                <a:schemeClr val="tx1"/>
              </a:solidFill>
            </a:endParaRPr>
          </a:p>
        </p:txBody>
      </p:sp>
      <p:sp>
        <p:nvSpPr>
          <p:cNvPr id="9" name="Text Box 7"/>
          <p:cNvSpPr txBox="1">
            <a:spLocks noChangeArrowheads="1"/>
          </p:cNvSpPr>
          <p:nvPr/>
        </p:nvSpPr>
        <p:spPr bwMode="auto">
          <a:xfrm>
            <a:off x="260457" y="7015056"/>
            <a:ext cx="2360612" cy="3698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a:solidFill>
                  <a:srgbClr val="FFFFFF"/>
                </a:solidFill>
                <a:effectLst>
                  <a:outerShdw blurRad="38100" dist="38100" dir="2700000" algn="tl">
                    <a:srgbClr val="000000"/>
                  </a:outerShdw>
                </a:effectLst>
              </a:rPr>
              <a:t>Trujillo-Bueno, 2001</a:t>
            </a:r>
          </a:p>
        </p:txBody>
      </p:sp>
      <p:sp>
        <p:nvSpPr>
          <p:cNvPr id="10" name="Slide Number Placeholder 9"/>
          <p:cNvSpPr>
            <a:spLocks noGrp="1"/>
          </p:cNvSpPr>
          <p:nvPr>
            <p:ph type="sldNum" sz="quarter" idx="12"/>
          </p:nvPr>
        </p:nvSpPr>
        <p:spPr/>
        <p:txBody>
          <a:bodyPr/>
          <a:lstStyle/>
          <a:p>
            <a:fld id="{8C592886-E571-45D5-8B56-343DC94F8FA6}" type="slidenum">
              <a:rPr kumimoji="0" lang="en-US" smtClean="0"/>
              <a:pPr/>
              <a:t>18</a:t>
            </a:fld>
            <a:endParaRPr kumimoji="0"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normAutofit fontScale="90000"/>
          </a:bodyPr>
          <a:lstStyle/>
          <a:p>
            <a:pPr marL="3175"/>
            <a:r>
              <a:rPr lang="en-US"/>
              <a:t>Science Examples: 3D Chromosphere</a:t>
            </a:r>
          </a:p>
        </p:txBody>
      </p:sp>
      <p:pic>
        <p:nvPicPr>
          <p:cNvPr id="1005571" name="Picture 3"/>
          <p:cNvPicPr>
            <a:picLocks noChangeAspect="1" noChangeArrowheads="1"/>
          </p:cNvPicPr>
          <p:nvPr/>
        </p:nvPicPr>
        <p:blipFill>
          <a:blip r:embed="rId2" cstate="print"/>
          <a:srcRect/>
          <a:stretch>
            <a:fillRect/>
          </a:stretch>
        </p:blipFill>
        <p:spPr bwMode="auto">
          <a:xfrm>
            <a:off x="2119272" y="1749711"/>
            <a:ext cx="5697568" cy="4227228"/>
          </a:xfrm>
          <a:prstGeom prst="rect">
            <a:avLst/>
          </a:prstGeom>
          <a:noFill/>
        </p:spPr>
      </p:pic>
      <p:sp>
        <p:nvSpPr>
          <p:cNvPr id="1005572" name="Rectangle 4"/>
          <p:cNvSpPr>
            <a:spLocks noChangeArrowheads="1"/>
          </p:cNvSpPr>
          <p:nvPr/>
        </p:nvSpPr>
        <p:spPr bwMode="auto">
          <a:xfrm>
            <a:off x="2455863" y="6315075"/>
            <a:ext cx="5167312" cy="894733"/>
          </a:xfrm>
          <a:prstGeom prst="rect">
            <a:avLst/>
          </a:prstGeom>
          <a:noFill/>
          <a:ln w="25400" algn="ctr">
            <a:noFill/>
            <a:miter lim="800000"/>
            <a:headEnd/>
            <a:tailEnd/>
          </a:ln>
          <a:effectLst/>
        </p:spPr>
        <p:txBody>
          <a:bodyPr lIns="90000" tIns="46800" rIns="90000" bIns="46800">
            <a:spAutoFit/>
          </a:bodyPr>
          <a:lstStyle/>
          <a:p>
            <a:pPr defTabSz="355600"/>
            <a:r>
              <a:rPr lang="en-US" sz="2600">
                <a:solidFill>
                  <a:srgbClr val="CCFF33"/>
                </a:solidFill>
                <a:latin typeface="+mn-lt"/>
                <a:sym typeface="Wingdings" pitchFamily="2" charset="2"/>
              </a:rPr>
              <a:t>Emerging loops are cool &amp; hence well visible in He I</a:t>
            </a:r>
          </a:p>
        </p:txBody>
      </p:sp>
      <p:sp>
        <p:nvSpPr>
          <p:cNvPr id="1005573" name="Rectangle 5"/>
          <p:cNvSpPr>
            <a:spLocks noChangeArrowheads="1"/>
          </p:cNvSpPr>
          <p:nvPr/>
        </p:nvSpPr>
        <p:spPr bwMode="auto">
          <a:xfrm rot="16200000">
            <a:off x="-922387" y="4021763"/>
            <a:ext cx="5038725" cy="494624"/>
          </a:xfrm>
          <a:prstGeom prst="rect">
            <a:avLst/>
          </a:prstGeom>
          <a:noFill/>
          <a:ln w="25400" algn="ctr">
            <a:noFill/>
            <a:miter lim="800000"/>
            <a:headEnd/>
            <a:tailEnd/>
          </a:ln>
          <a:effectLst/>
        </p:spPr>
        <p:txBody>
          <a:bodyPr lIns="90000" tIns="46800" rIns="90000" bIns="46800">
            <a:spAutoFit/>
          </a:bodyPr>
          <a:lstStyle/>
          <a:p>
            <a:pPr defTabSz="355600"/>
            <a:r>
              <a:rPr lang="en-US" sz="2600" dirty="0">
                <a:solidFill>
                  <a:schemeClr val="tx1"/>
                </a:solidFill>
                <a:latin typeface="+mn-lt"/>
              </a:rPr>
              <a:t>Left projection: Field strength</a:t>
            </a:r>
          </a:p>
        </p:txBody>
      </p:sp>
      <p:sp>
        <p:nvSpPr>
          <p:cNvPr id="1005574" name="Rectangle 6"/>
          <p:cNvSpPr>
            <a:spLocks noChangeArrowheads="1"/>
          </p:cNvSpPr>
          <p:nvPr/>
        </p:nvSpPr>
        <p:spPr bwMode="auto">
          <a:xfrm rot="16200000">
            <a:off x="5759492" y="3821707"/>
            <a:ext cx="5038725" cy="894733"/>
          </a:xfrm>
          <a:prstGeom prst="rect">
            <a:avLst/>
          </a:prstGeom>
          <a:noFill/>
          <a:ln w="25400" algn="ctr">
            <a:noFill/>
            <a:miter lim="800000"/>
            <a:headEnd/>
            <a:tailEnd/>
          </a:ln>
          <a:effectLst/>
        </p:spPr>
        <p:txBody>
          <a:bodyPr lIns="90000" tIns="46800" rIns="90000" bIns="46800">
            <a:spAutoFit/>
          </a:bodyPr>
          <a:lstStyle/>
          <a:p>
            <a:pPr defTabSz="355600"/>
            <a:r>
              <a:rPr lang="en-US" sz="2600" dirty="0">
                <a:solidFill>
                  <a:schemeClr val="tx1"/>
                </a:solidFill>
                <a:latin typeface="+mn-lt"/>
              </a:rPr>
              <a:t>Right projection: Vertical velocity</a:t>
            </a:r>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19</a:t>
            </a:fld>
            <a:endParaRPr kumimoji="0" lang="en-US" dirty="0"/>
          </a:p>
        </p:txBody>
      </p:sp>
      <p:sp>
        <p:nvSpPr>
          <p:cNvPr id="8" name="Text Box 9"/>
          <p:cNvSpPr txBox="1">
            <a:spLocks noChangeArrowheads="1"/>
          </p:cNvSpPr>
          <p:nvPr/>
        </p:nvSpPr>
        <p:spPr bwMode="auto">
          <a:xfrm>
            <a:off x="362238" y="6847681"/>
            <a:ext cx="2254711" cy="35893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dirty="0" err="1" smtClean="0">
                <a:solidFill>
                  <a:srgbClr val="FFFFFF"/>
                </a:solidFill>
                <a:effectLst>
                  <a:outerShdw blurRad="38100" dist="38100" dir="2700000" algn="tl">
                    <a:srgbClr val="000000"/>
                  </a:outerShdw>
                </a:effectLst>
              </a:rPr>
              <a:t>Solanki</a:t>
            </a:r>
            <a:r>
              <a:rPr lang="en-GB" sz="2000" dirty="0" smtClean="0">
                <a:solidFill>
                  <a:srgbClr val="FFFFFF"/>
                </a:solidFill>
                <a:effectLst>
                  <a:outerShdw blurRad="38100" dist="38100" dir="2700000" algn="tl">
                    <a:srgbClr val="000000"/>
                  </a:outerShdw>
                </a:effectLst>
              </a:rPr>
              <a:t> </a:t>
            </a:r>
            <a:r>
              <a:rPr lang="en-GB" sz="2000" dirty="0">
                <a:solidFill>
                  <a:srgbClr val="FFFFFF"/>
                </a:solidFill>
                <a:effectLst>
                  <a:outerShdw blurRad="38100" dist="38100" dir="2700000" algn="tl">
                    <a:srgbClr val="000000"/>
                  </a:outerShdw>
                </a:effectLst>
              </a:rPr>
              <a:t>et al.,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Motivation</a:t>
            </a:r>
            <a:endParaRPr lang="de-DE" dirty="0"/>
          </a:p>
        </p:txBody>
      </p:sp>
      <p:sp>
        <p:nvSpPr>
          <p:cNvPr id="7" name="Content Placeholder 6"/>
          <p:cNvSpPr>
            <a:spLocks noGrp="1"/>
          </p:cNvSpPr>
          <p:nvPr>
            <p:ph idx="1"/>
          </p:nvPr>
        </p:nvSpPr>
        <p:spPr/>
        <p:txBody>
          <a:bodyPr/>
          <a:lstStyle/>
          <a:p>
            <a:pPr marL="342900" indent="-342900">
              <a:spcBef>
                <a:spcPct val="10000"/>
              </a:spcBef>
              <a:buNone/>
            </a:pPr>
            <a:r>
              <a:rPr lang="en-US" sz="4400" b="1" dirty="0" smtClean="0">
                <a:solidFill>
                  <a:schemeClr val="accent1"/>
                </a:solidFill>
              </a:rPr>
              <a:t>Why He 10830?</a:t>
            </a:r>
          </a:p>
          <a:p>
            <a:pPr marL="342900" indent="-342900">
              <a:spcBef>
                <a:spcPct val="10000"/>
              </a:spcBef>
            </a:pPr>
            <a:r>
              <a:rPr lang="en-US" dirty="0" smtClean="0"/>
              <a:t>purely chromospheric</a:t>
            </a:r>
          </a:p>
          <a:p>
            <a:pPr marL="342900" indent="-342900">
              <a:spcBef>
                <a:spcPct val="10000"/>
              </a:spcBef>
            </a:pPr>
            <a:r>
              <a:rPr lang="en-US" dirty="0" smtClean="0"/>
              <a:t>B-range 1 G to several </a:t>
            </a:r>
            <a:r>
              <a:rPr lang="en-US" dirty="0" err="1" smtClean="0"/>
              <a:t>kG</a:t>
            </a:r>
            <a:endParaRPr lang="en-US" dirty="0" smtClean="0"/>
          </a:p>
          <a:p>
            <a:pPr marL="342900" indent="-342900">
              <a:spcBef>
                <a:spcPct val="10000"/>
              </a:spcBef>
            </a:pPr>
            <a:r>
              <a:rPr lang="en-US" dirty="0" smtClean="0"/>
              <a:t>ideal for coupling science</a:t>
            </a:r>
          </a:p>
          <a:p>
            <a:pPr marL="342900" indent="-342900">
              <a:spcBef>
                <a:spcPct val="10000"/>
              </a:spcBef>
            </a:pPr>
            <a:r>
              <a:rPr lang="en-US" dirty="0" smtClean="0"/>
              <a:t>height diagnostic tool!</a:t>
            </a:r>
          </a:p>
          <a:p>
            <a:pPr marL="342900" indent="-342900">
              <a:spcBef>
                <a:spcPct val="10000"/>
              </a:spcBef>
            </a:pPr>
            <a:r>
              <a:rPr lang="en-US" dirty="0" smtClean="0"/>
              <a:t>off-limb AND on-disk ‘easy’ to interpret</a:t>
            </a:r>
          </a:p>
          <a:p>
            <a:endParaRPr lang="de-DE"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2</a:t>
            </a:fld>
            <a:endParaRPr kumimoji="0"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Height Information:</a:t>
            </a:r>
            <a:br>
              <a:rPr lang="de-DE" dirty="0" smtClean="0"/>
            </a:br>
            <a:r>
              <a:rPr lang="de-DE" dirty="0" smtClean="0"/>
              <a:t>Apex </a:t>
            </a:r>
            <a:r>
              <a:rPr lang="de-DE" dirty="0" err="1" smtClean="0"/>
              <a:t>of</a:t>
            </a:r>
            <a:r>
              <a:rPr lang="de-DE" dirty="0" smtClean="0"/>
              <a:t> </a:t>
            </a:r>
            <a:r>
              <a:rPr lang="de-DE" dirty="0" err="1" smtClean="0"/>
              <a:t>emerging</a:t>
            </a:r>
            <a:r>
              <a:rPr lang="de-DE" dirty="0" smtClean="0"/>
              <a:t> </a:t>
            </a:r>
            <a:r>
              <a:rPr lang="de-DE" dirty="0" err="1" smtClean="0"/>
              <a:t>loops</a:t>
            </a:r>
            <a:endParaRPr lang="de-DE" dirty="0"/>
          </a:p>
        </p:txBody>
      </p:sp>
      <p:sp>
        <p:nvSpPr>
          <p:cNvPr id="3" name="Content Placeholder 2"/>
          <p:cNvSpPr>
            <a:spLocks noGrp="1"/>
          </p:cNvSpPr>
          <p:nvPr>
            <p:ph idx="1"/>
          </p:nvPr>
        </p:nvSpPr>
        <p:spPr>
          <a:xfrm>
            <a:off x="504031" y="1814671"/>
            <a:ext cx="9072563" cy="1855627"/>
          </a:xfrm>
        </p:spPr>
        <p:txBody>
          <a:bodyPr/>
          <a:lstStyle/>
          <a:p>
            <a:pPr>
              <a:buNone/>
            </a:pPr>
            <a:r>
              <a:rPr lang="de-DE" dirty="0" err="1" smtClean="0"/>
              <a:t>Where</a:t>
            </a:r>
            <a:r>
              <a:rPr lang="de-DE" dirty="0" smtClean="0"/>
              <a:t> </a:t>
            </a:r>
            <a:r>
              <a:rPr lang="de-DE" dirty="0" err="1" smtClean="0"/>
              <a:t>does</a:t>
            </a:r>
            <a:r>
              <a:rPr lang="de-DE" dirty="0" smtClean="0"/>
              <a:t> </a:t>
            </a:r>
            <a:r>
              <a:rPr lang="de-DE" dirty="0" err="1" smtClean="0"/>
              <a:t>the</a:t>
            </a:r>
            <a:r>
              <a:rPr lang="de-DE" dirty="0" smtClean="0"/>
              <a:t> He </a:t>
            </a:r>
            <a:r>
              <a:rPr lang="de-DE" dirty="0" err="1" smtClean="0"/>
              <a:t>absorption</a:t>
            </a:r>
            <a:r>
              <a:rPr lang="de-DE" dirty="0" smtClean="0"/>
              <a:t> </a:t>
            </a:r>
            <a:r>
              <a:rPr lang="de-DE" dirty="0" err="1" smtClean="0"/>
              <a:t>come</a:t>
            </a:r>
            <a:r>
              <a:rPr lang="de-DE" dirty="0" smtClean="0"/>
              <a:t> </a:t>
            </a:r>
            <a:r>
              <a:rPr lang="de-DE" dirty="0" err="1" smtClean="0"/>
              <a:t>from</a:t>
            </a:r>
            <a:r>
              <a:rPr lang="de-DE" dirty="0" smtClean="0"/>
              <a:t>?</a:t>
            </a:r>
          </a:p>
          <a:p>
            <a:pPr marL="514350" indent="-514350">
              <a:buFont typeface="+mj-lt"/>
              <a:buAutoNum type="arabicPeriod"/>
            </a:pPr>
            <a:r>
              <a:rPr lang="de-DE" dirty="0" err="1" smtClean="0"/>
              <a:t>layer</a:t>
            </a:r>
            <a:r>
              <a:rPr lang="de-DE" dirty="0" smtClean="0"/>
              <a:t> </a:t>
            </a:r>
            <a:r>
              <a:rPr lang="de-DE" dirty="0" err="1" smtClean="0"/>
              <a:t>of</a:t>
            </a:r>
            <a:r>
              <a:rPr lang="de-DE" dirty="0" smtClean="0"/>
              <a:t> </a:t>
            </a:r>
            <a:r>
              <a:rPr lang="de-DE" dirty="0" err="1" smtClean="0"/>
              <a:t>constant</a:t>
            </a:r>
            <a:r>
              <a:rPr lang="de-DE" dirty="0" smtClean="0"/>
              <a:t> </a:t>
            </a:r>
            <a:r>
              <a:rPr lang="de-DE" dirty="0" err="1" smtClean="0"/>
              <a:t>height</a:t>
            </a:r>
            <a:r>
              <a:rPr lang="de-DE" dirty="0" smtClean="0"/>
              <a:t> (</a:t>
            </a:r>
            <a:r>
              <a:rPr lang="de-DE" dirty="0" err="1" smtClean="0"/>
              <a:t>Judge</a:t>
            </a:r>
            <a:r>
              <a:rPr lang="de-DE" dirty="0" smtClean="0"/>
              <a:t>, 2009)</a:t>
            </a:r>
          </a:p>
          <a:p>
            <a:pPr marL="514350" indent="-514350">
              <a:buFont typeface="+mj-lt"/>
              <a:buAutoNum type="arabicPeriod"/>
            </a:pPr>
            <a:r>
              <a:rPr lang="de-DE" dirty="0" err="1" smtClean="0"/>
              <a:t>from</a:t>
            </a:r>
            <a:r>
              <a:rPr lang="de-DE" dirty="0" smtClean="0"/>
              <a:t> a </a:t>
            </a:r>
            <a:r>
              <a:rPr lang="de-DE" dirty="0" err="1" smtClean="0"/>
              <a:t>loop</a:t>
            </a:r>
            <a:r>
              <a:rPr lang="de-DE" dirty="0" smtClean="0"/>
              <a:t> </a:t>
            </a:r>
            <a:r>
              <a:rPr lang="de-DE" dirty="0" err="1" smtClean="0"/>
              <a:t>connecting</a:t>
            </a:r>
            <a:r>
              <a:rPr lang="de-DE" dirty="0" smtClean="0"/>
              <a:t> </a:t>
            </a:r>
            <a:r>
              <a:rPr lang="de-DE" dirty="0" err="1" smtClean="0"/>
              <a:t>the</a:t>
            </a:r>
            <a:r>
              <a:rPr lang="de-DE" dirty="0" smtClean="0"/>
              <a:t> </a:t>
            </a:r>
            <a:r>
              <a:rPr lang="de-DE" dirty="0" err="1" smtClean="0"/>
              <a:t>footpoints</a:t>
            </a:r>
            <a:endParaRPr lang="de-DE" dirty="0"/>
          </a:p>
        </p:txBody>
      </p:sp>
      <p:pic>
        <p:nvPicPr>
          <p:cNvPr id="4" name="Picture 3" descr="13may01.014_bfree_1x1_noff_v02.pikaia.sav.png"/>
          <p:cNvPicPr>
            <a:picLocks noChangeAspect="1"/>
          </p:cNvPicPr>
          <p:nvPr/>
        </p:nvPicPr>
        <p:blipFill>
          <a:blip r:embed="rId2" cstate="print"/>
          <a:stretch>
            <a:fillRect/>
          </a:stretch>
        </p:blipFill>
        <p:spPr>
          <a:xfrm>
            <a:off x="257109" y="4135096"/>
            <a:ext cx="9576594" cy="3186502"/>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1760308" y="3673431"/>
            <a:ext cx="1958293" cy="461665"/>
          </a:xfrm>
          <a:prstGeom prst="rect">
            <a:avLst/>
          </a:prstGeom>
          <a:noFill/>
        </p:spPr>
        <p:txBody>
          <a:bodyPr wrap="none" rtlCol="0">
            <a:spAutoFit/>
          </a:bodyPr>
          <a:lstStyle/>
          <a:p>
            <a:r>
              <a:rPr lang="de-DE" dirty="0" err="1" smtClean="0">
                <a:solidFill>
                  <a:schemeClr val="accent4">
                    <a:lumMod val="60000"/>
                    <a:lumOff val="40000"/>
                  </a:schemeClr>
                </a:solidFill>
                <a:latin typeface="+mn-lt"/>
              </a:rPr>
              <a:t>Photosphere</a:t>
            </a:r>
            <a:endParaRPr lang="de-DE" dirty="0">
              <a:solidFill>
                <a:schemeClr val="accent4">
                  <a:lumMod val="60000"/>
                  <a:lumOff val="40000"/>
                </a:schemeClr>
              </a:solidFill>
              <a:latin typeface="+mn-lt"/>
            </a:endParaRPr>
          </a:p>
        </p:txBody>
      </p:sp>
      <p:sp>
        <p:nvSpPr>
          <p:cNvPr id="6" name="TextBox 5"/>
          <p:cNvSpPr txBox="1"/>
          <p:nvPr/>
        </p:nvSpPr>
        <p:spPr>
          <a:xfrm>
            <a:off x="5159036" y="3673431"/>
            <a:ext cx="2305055" cy="461665"/>
          </a:xfrm>
          <a:prstGeom prst="rect">
            <a:avLst/>
          </a:prstGeom>
          <a:noFill/>
        </p:spPr>
        <p:txBody>
          <a:bodyPr wrap="none" rtlCol="0">
            <a:spAutoFit/>
          </a:bodyPr>
          <a:lstStyle/>
          <a:p>
            <a:r>
              <a:rPr lang="de-DE" dirty="0" err="1" smtClean="0">
                <a:solidFill>
                  <a:schemeClr val="accent1">
                    <a:lumMod val="75000"/>
                  </a:schemeClr>
                </a:solidFill>
                <a:latin typeface="+mn-lt"/>
              </a:rPr>
              <a:t>Chromosphere</a:t>
            </a:r>
            <a:endParaRPr lang="de-DE" dirty="0">
              <a:solidFill>
                <a:schemeClr val="accent1">
                  <a:lumMod val="75000"/>
                </a:schemeClr>
              </a:solidFill>
              <a:latin typeface="+mn-lt"/>
            </a:endParaRPr>
          </a:p>
        </p:txBody>
      </p:sp>
      <p:sp>
        <p:nvSpPr>
          <p:cNvPr id="7" name="6-Point Star 6"/>
          <p:cNvSpPr>
            <a:spLocks noChangeAspect="1"/>
          </p:cNvSpPr>
          <p:nvPr/>
        </p:nvSpPr>
        <p:spPr>
          <a:xfrm>
            <a:off x="6208728" y="5422922"/>
            <a:ext cx="360000" cy="360000"/>
          </a:xfrm>
          <a:prstGeom prst="star6">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lide Number Placeholder 7"/>
          <p:cNvSpPr>
            <a:spLocks noGrp="1"/>
          </p:cNvSpPr>
          <p:nvPr>
            <p:ph type="sldNum" sz="quarter" idx="12"/>
          </p:nvPr>
        </p:nvSpPr>
        <p:spPr/>
        <p:txBody>
          <a:bodyPr/>
          <a:lstStyle/>
          <a:p>
            <a:fld id="{8C592886-E571-45D5-8B56-343DC94F8FA6}" type="slidenum">
              <a:rPr kumimoji="0" lang="en-US" smtClean="0"/>
              <a:pPr/>
              <a:t>20</a:t>
            </a:fld>
            <a:endParaRPr kumimoji="0"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Height Information:</a:t>
            </a:r>
            <a:br>
              <a:rPr lang="de-DE" dirty="0" smtClean="0"/>
            </a:br>
            <a:r>
              <a:rPr lang="de-DE" dirty="0" smtClean="0"/>
              <a:t>Apex </a:t>
            </a:r>
            <a:r>
              <a:rPr lang="de-DE" dirty="0" err="1" smtClean="0"/>
              <a:t>of</a:t>
            </a:r>
            <a:r>
              <a:rPr lang="de-DE" dirty="0" smtClean="0"/>
              <a:t> </a:t>
            </a:r>
            <a:r>
              <a:rPr lang="de-DE" dirty="0" err="1" smtClean="0"/>
              <a:t>emerging</a:t>
            </a:r>
            <a:r>
              <a:rPr lang="de-DE" dirty="0" smtClean="0"/>
              <a:t> </a:t>
            </a:r>
            <a:r>
              <a:rPr lang="de-DE" dirty="0" err="1" smtClean="0"/>
              <a:t>loops</a:t>
            </a:r>
            <a:endParaRPr lang="de-DE" dirty="0"/>
          </a:p>
        </p:txBody>
      </p:sp>
      <p:pic>
        <p:nvPicPr>
          <p:cNvPr id="4" name="Picture 3" descr="profile9_29sept.png"/>
          <p:cNvPicPr>
            <a:picLocks noChangeAspect="1"/>
          </p:cNvPicPr>
          <p:nvPr/>
        </p:nvPicPr>
        <p:blipFill>
          <a:blip r:embed="rId2" cstate="print"/>
          <a:stretch>
            <a:fillRect/>
          </a:stretch>
        </p:blipFill>
        <p:spPr>
          <a:xfrm>
            <a:off x="695265" y="1646435"/>
            <a:ext cx="8653581" cy="5658332"/>
          </a:xfrm>
          <a:prstGeom prst="rect">
            <a:avLst/>
          </a:prstGeom>
        </p:spPr>
        <p:style>
          <a:lnRef idx="1">
            <a:schemeClr val="accent5"/>
          </a:lnRef>
          <a:fillRef idx="2">
            <a:schemeClr val="accent5"/>
          </a:fillRef>
          <a:effectRef idx="1">
            <a:schemeClr val="accent5"/>
          </a:effectRef>
          <a:fontRef idx="minor">
            <a:schemeClr val="dk1"/>
          </a:fontRef>
        </p:style>
      </p:pic>
      <p:sp>
        <p:nvSpPr>
          <p:cNvPr id="5" name="Oval 4"/>
          <p:cNvSpPr/>
          <p:nvPr/>
        </p:nvSpPr>
        <p:spPr>
          <a:xfrm>
            <a:off x="1863681" y="1954187"/>
            <a:ext cx="2044728" cy="4564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877830" y="6518312"/>
            <a:ext cx="347499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de-DE" dirty="0" err="1" smtClean="0">
                <a:solidFill>
                  <a:schemeClr val="bg1"/>
                </a:solidFill>
                <a:latin typeface="+mn-lt"/>
              </a:rPr>
              <a:t>layer</a:t>
            </a:r>
            <a:r>
              <a:rPr lang="de-DE" dirty="0" smtClean="0">
                <a:solidFill>
                  <a:schemeClr val="bg1"/>
                </a:solidFill>
                <a:latin typeface="+mn-lt"/>
              </a:rPr>
              <a:t> </a:t>
            </a:r>
            <a:r>
              <a:rPr lang="de-DE" dirty="0" err="1" smtClean="0">
                <a:solidFill>
                  <a:schemeClr val="bg1"/>
                </a:solidFill>
                <a:latin typeface="+mn-lt"/>
              </a:rPr>
              <a:t>of</a:t>
            </a:r>
            <a:r>
              <a:rPr lang="de-DE" dirty="0" smtClean="0">
                <a:solidFill>
                  <a:schemeClr val="bg1"/>
                </a:solidFill>
                <a:latin typeface="+mn-lt"/>
              </a:rPr>
              <a:t> </a:t>
            </a:r>
            <a:r>
              <a:rPr lang="de-DE" dirty="0" err="1" smtClean="0">
                <a:solidFill>
                  <a:schemeClr val="bg1"/>
                </a:solidFill>
                <a:latin typeface="+mn-lt"/>
              </a:rPr>
              <a:t>constant</a:t>
            </a:r>
            <a:r>
              <a:rPr lang="de-DE" dirty="0" smtClean="0">
                <a:solidFill>
                  <a:schemeClr val="bg1"/>
                </a:solidFill>
                <a:latin typeface="+mn-lt"/>
              </a:rPr>
              <a:t> </a:t>
            </a:r>
            <a:r>
              <a:rPr lang="de-DE" dirty="0" err="1" smtClean="0">
                <a:solidFill>
                  <a:schemeClr val="bg1"/>
                </a:solidFill>
                <a:latin typeface="+mn-lt"/>
              </a:rPr>
              <a:t>height</a:t>
            </a:r>
            <a:endParaRPr lang="de-DE" dirty="0">
              <a:solidFill>
                <a:schemeClr val="bg1"/>
              </a:solidFill>
              <a:latin typeface="+mn-lt"/>
            </a:endParaRPr>
          </a:p>
        </p:txBody>
      </p:sp>
      <p:sp>
        <p:nvSpPr>
          <p:cNvPr id="7" name="TextBox 6"/>
          <p:cNvSpPr txBox="1"/>
          <p:nvPr/>
        </p:nvSpPr>
        <p:spPr>
          <a:xfrm>
            <a:off x="7632735" y="1539072"/>
            <a:ext cx="197453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dirty="0" smtClean="0">
                <a:solidFill>
                  <a:schemeClr val="bg1"/>
                </a:solidFill>
              </a:rPr>
              <a:t>5-7 Mm </a:t>
            </a:r>
            <a:r>
              <a:rPr lang="de-DE" dirty="0" err="1" smtClean="0">
                <a:solidFill>
                  <a:schemeClr val="bg1"/>
                </a:solidFill>
              </a:rPr>
              <a:t>can</a:t>
            </a:r>
            <a:r>
              <a:rPr lang="de-DE" dirty="0" smtClean="0">
                <a:solidFill>
                  <a:schemeClr val="bg1"/>
                </a:solidFill>
              </a:rPr>
              <a:t> </a:t>
            </a:r>
            <a:r>
              <a:rPr lang="de-DE" dirty="0" err="1" smtClean="0">
                <a:solidFill>
                  <a:schemeClr val="bg1"/>
                </a:solidFill>
              </a:rPr>
              <a:t>reproduce</a:t>
            </a:r>
            <a:r>
              <a:rPr lang="de-DE" dirty="0" smtClean="0">
                <a:solidFill>
                  <a:schemeClr val="bg1"/>
                </a:solidFill>
              </a:rPr>
              <a:t> Stokes U</a:t>
            </a:r>
            <a:endParaRPr lang="de-DE" dirty="0">
              <a:solidFill>
                <a:schemeClr val="bg1"/>
              </a:solidFill>
              <a:latin typeface="+mn-lt"/>
            </a:endParaRPr>
          </a:p>
        </p:txBody>
      </p:sp>
      <p:cxnSp>
        <p:nvCxnSpPr>
          <p:cNvPr id="9" name="Straight Arrow Connector 8"/>
          <p:cNvCxnSpPr/>
          <p:nvPr/>
        </p:nvCxnSpPr>
        <p:spPr>
          <a:xfrm rot="10800000" flipV="1">
            <a:off x="5734059" y="1954187"/>
            <a:ext cx="1898676" cy="7852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6856742" y="1963408"/>
            <a:ext cx="785214" cy="7667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Slide Number Placeholder 12"/>
          <p:cNvSpPr>
            <a:spLocks noGrp="1"/>
          </p:cNvSpPr>
          <p:nvPr>
            <p:ph type="sldNum" sz="quarter" idx="12"/>
          </p:nvPr>
        </p:nvSpPr>
        <p:spPr/>
        <p:txBody>
          <a:bodyPr/>
          <a:lstStyle/>
          <a:p>
            <a:fld id="{8C592886-E571-45D5-8B56-343DC94F8FA6}" type="slidenum">
              <a:rPr kumimoji="0" lang="en-US" smtClean="0"/>
              <a:pPr/>
              <a:t>21</a:t>
            </a:fld>
            <a:endParaRPr kumimoji="0" lang="en-US"/>
          </a:p>
        </p:txBody>
      </p:sp>
      <p:sp>
        <p:nvSpPr>
          <p:cNvPr id="11" name="Text Box 9"/>
          <p:cNvSpPr txBox="1">
            <a:spLocks noChangeArrowheads="1"/>
          </p:cNvSpPr>
          <p:nvPr/>
        </p:nvSpPr>
        <p:spPr bwMode="auto">
          <a:xfrm>
            <a:off x="6865962" y="6999149"/>
            <a:ext cx="2447136" cy="35893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dirty="0" err="1" smtClean="0">
                <a:solidFill>
                  <a:srgbClr val="FFFFFF"/>
                </a:solidFill>
                <a:effectLst>
                  <a:outerShdw blurRad="38100" dist="38100" dir="2700000" algn="tl">
                    <a:srgbClr val="000000"/>
                  </a:outerShdw>
                </a:effectLst>
              </a:rPr>
              <a:t>Merenda</a:t>
            </a:r>
            <a:r>
              <a:rPr lang="en-GB" sz="2000" dirty="0" smtClean="0">
                <a:solidFill>
                  <a:srgbClr val="FFFFFF"/>
                </a:solidFill>
                <a:effectLst>
                  <a:outerShdw blurRad="38100" dist="38100" dir="2700000" algn="tl">
                    <a:srgbClr val="000000"/>
                  </a:outerShdw>
                </a:effectLst>
              </a:rPr>
              <a:t> et </a:t>
            </a:r>
            <a:r>
              <a:rPr lang="en-GB" sz="2000" dirty="0">
                <a:solidFill>
                  <a:srgbClr val="FFFFFF"/>
                </a:solidFill>
                <a:effectLst>
                  <a:outerShdw blurRad="38100" dist="38100" dir="2700000" algn="tl">
                    <a:srgbClr val="000000"/>
                  </a:outerShdw>
                </a:effectLst>
              </a:rPr>
              <a:t>al., </a:t>
            </a:r>
            <a:r>
              <a:rPr lang="en-GB" sz="2000" dirty="0" smtClean="0">
                <a:solidFill>
                  <a:srgbClr val="FFFFFF"/>
                </a:solidFill>
                <a:effectLst>
                  <a:outerShdw blurRad="38100" dist="38100" dir="2700000" algn="tl">
                    <a:srgbClr val="000000"/>
                  </a:outerShdw>
                </a:effectLst>
              </a:rPr>
              <a:t>2010</a:t>
            </a:r>
            <a:endParaRPr lang="en-GB" sz="2000"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idx="4294967295"/>
          </p:nvPr>
        </p:nvSpPr>
        <p:spPr/>
        <p:txBody>
          <a:bodyPr>
            <a:normAutofit fontScale="90000"/>
          </a:bodyPr>
          <a:lstStyle/>
          <a:p>
            <a:r>
              <a:rPr lang="en-US"/>
              <a:t>Science Examples: </a:t>
            </a:r>
            <a:r>
              <a:rPr lang="de-DE"/>
              <a:t>Multi component downflows</a:t>
            </a:r>
            <a:endParaRPr lang="en-US"/>
          </a:p>
        </p:txBody>
      </p:sp>
      <p:sp>
        <p:nvSpPr>
          <p:cNvPr id="1006595" name="Rectangle 3"/>
          <p:cNvSpPr>
            <a:spLocks noChangeArrowheads="1"/>
          </p:cNvSpPr>
          <p:nvPr/>
        </p:nvSpPr>
        <p:spPr bwMode="auto">
          <a:xfrm>
            <a:off x="257109" y="1698597"/>
            <a:ext cx="4838714" cy="3159969"/>
          </a:xfrm>
          <a:prstGeom prst="rect">
            <a:avLst/>
          </a:prstGeom>
          <a:noFill/>
          <a:ln w="9525">
            <a:noFill/>
            <a:miter lim="800000"/>
            <a:headEnd/>
            <a:tailEnd/>
          </a:ln>
          <a:effectLst/>
        </p:spPr>
        <p:txBody>
          <a:bodyPr wrap="square" lIns="90000" tIns="46800" rIns="90000" bIns="46800">
            <a:spAutoFit/>
          </a:bodyPr>
          <a:lstStyle/>
          <a:p>
            <a:pPr marL="342900" indent="-342900" algn="l">
              <a:spcBef>
                <a:spcPct val="10000"/>
              </a:spcBef>
              <a:buFont typeface="Wingdings" pitchFamily="2" charset="2"/>
              <a:buBlip>
                <a:blip r:embed="rId2"/>
              </a:buBlip>
            </a:pPr>
            <a:r>
              <a:rPr lang="de-DE" dirty="0" err="1">
                <a:solidFill>
                  <a:schemeClr val="tx1"/>
                </a:solidFill>
                <a:latin typeface="+mn-lt"/>
              </a:rPr>
              <a:t>determine</a:t>
            </a:r>
            <a:r>
              <a:rPr lang="de-DE" dirty="0">
                <a:solidFill>
                  <a:schemeClr val="tx1"/>
                </a:solidFill>
                <a:latin typeface="+mn-lt"/>
              </a:rPr>
              <a:t> </a:t>
            </a:r>
            <a:r>
              <a:rPr lang="de-DE" dirty="0" err="1">
                <a:solidFill>
                  <a:schemeClr val="tx1"/>
                </a:solidFill>
                <a:latin typeface="+mn-lt"/>
              </a:rPr>
              <a:t>magnetic</a:t>
            </a:r>
            <a:r>
              <a:rPr lang="de-DE" dirty="0">
                <a:solidFill>
                  <a:schemeClr val="tx1"/>
                </a:solidFill>
                <a:latin typeface="+mn-lt"/>
              </a:rPr>
              <a:t> </a:t>
            </a:r>
            <a:r>
              <a:rPr lang="de-DE" dirty="0" err="1">
                <a:solidFill>
                  <a:schemeClr val="tx1"/>
                </a:solidFill>
                <a:latin typeface="+mn-lt"/>
              </a:rPr>
              <a:t>field</a:t>
            </a:r>
            <a:r>
              <a:rPr lang="de-DE" dirty="0">
                <a:solidFill>
                  <a:schemeClr val="tx1"/>
                </a:solidFill>
                <a:latin typeface="+mn-lt"/>
              </a:rPr>
              <a:t> </a:t>
            </a:r>
            <a:r>
              <a:rPr lang="de-DE" dirty="0" err="1">
                <a:solidFill>
                  <a:schemeClr val="tx1"/>
                </a:solidFill>
                <a:latin typeface="+mn-lt"/>
              </a:rPr>
              <a:t>for</a:t>
            </a:r>
            <a:r>
              <a:rPr lang="de-DE" dirty="0">
                <a:solidFill>
                  <a:schemeClr val="tx1"/>
                </a:solidFill>
                <a:latin typeface="+mn-lt"/>
              </a:rPr>
              <a:t> </a:t>
            </a:r>
            <a:r>
              <a:rPr lang="de-DE" dirty="0" err="1">
                <a:solidFill>
                  <a:schemeClr val="tx1"/>
                </a:solidFill>
                <a:latin typeface="+mn-lt"/>
              </a:rPr>
              <a:t>both</a:t>
            </a:r>
            <a:r>
              <a:rPr lang="de-DE" dirty="0">
                <a:solidFill>
                  <a:schemeClr val="tx1"/>
                </a:solidFill>
                <a:latin typeface="+mn-lt"/>
              </a:rPr>
              <a:t> </a:t>
            </a:r>
            <a:r>
              <a:rPr lang="de-DE" dirty="0" err="1">
                <a:solidFill>
                  <a:schemeClr val="tx1"/>
                </a:solidFill>
                <a:latin typeface="+mn-lt"/>
              </a:rPr>
              <a:t>velocity</a:t>
            </a:r>
            <a:r>
              <a:rPr lang="de-DE" dirty="0">
                <a:solidFill>
                  <a:schemeClr val="tx1"/>
                </a:solidFill>
                <a:latin typeface="+mn-lt"/>
              </a:rPr>
              <a:t> </a:t>
            </a:r>
            <a:r>
              <a:rPr lang="de-DE" dirty="0" err="1">
                <a:solidFill>
                  <a:schemeClr val="tx1"/>
                </a:solidFill>
                <a:latin typeface="+mn-lt"/>
              </a:rPr>
              <a:t>components</a:t>
            </a:r>
            <a:endParaRPr lang="de-DE" dirty="0">
              <a:solidFill>
                <a:schemeClr val="tx1"/>
              </a:solidFill>
              <a:latin typeface="+mn-lt"/>
            </a:endParaRPr>
          </a:p>
          <a:p>
            <a:pPr marL="342900" indent="-342900" algn="l">
              <a:spcBef>
                <a:spcPct val="10000"/>
              </a:spcBef>
              <a:buFont typeface="Wingdings" pitchFamily="2" charset="2"/>
              <a:buBlip>
                <a:blip r:embed="rId2"/>
              </a:buBlip>
            </a:pPr>
            <a:r>
              <a:rPr lang="de-DE" dirty="0" err="1" smtClean="0">
                <a:solidFill>
                  <a:schemeClr val="tx1"/>
                </a:solidFill>
                <a:latin typeface="+mn-lt"/>
              </a:rPr>
              <a:t>determination</a:t>
            </a:r>
            <a:r>
              <a:rPr lang="de-DE" dirty="0" smtClean="0">
                <a:solidFill>
                  <a:schemeClr val="tx1"/>
                </a:solidFill>
                <a:latin typeface="+mn-lt"/>
              </a:rPr>
              <a:t> </a:t>
            </a:r>
            <a:r>
              <a:rPr lang="de-DE" dirty="0" err="1" smtClean="0">
                <a:solidFill>
                  <a:schemeClr val="tx1"/>
                </a:solidFill>
                <a:latin typeface="+mn-lt"/>
              </a:rPr>
              <a:t>of</a:t>
            </a:r>
            <a:r>
              <a:rPr lang="de-DE" dirty="0" smtClean="0">
                <a:solidFill>
                  <a:schemeClr val="tx1"/>
                </a:solidFill>
                <a:latin typeface="+mn-lt"/>
              </a:rPr>
              <a:t> B </a:t>
            </a:r>
            <a:r>
              <a:rPr lang="de-DE" dirty="0" err="1" smtClean="0">
                <a:solidFill>
                  <a:schemeClr val="tx1"/>
                </a:solidFill>
                <a:latin typeface="+mn-lt"/>
              </a:rPr>
              <a:t>for</a:t>
            </a:r>
            <a:r>
              <a:rPr lang="de-DE" dirty="0" smtClean="0">
                <a:solidFill>
                  <a:schemeClr val="tx1"/>
                </a:solidFill>
                <a:latin typeface="+mn-lt"/>
              </a:rPr>
              <a:t> </a:t>
            </a:r>
            <a:r>
              <a:rPr lang="de-DE" dirty="0" err="1" smtClean="0">
                <a:solidFill>
                  <a:schemeClr val="tx1"/>
                </a:solidFill>
                <a:latin typeface="+mn-lt"/>
              </a:rPr>
              <a:t>both</a:t>
            </a:r>
            <a:r>
              <a:rPr lang="de-DE" dirty="0" smtClean="0">
                <a:solidFill>
                  <a:schemeClr val="tx1"/>
                </a:solidFill>
                <a:latin typeface="+mn-lt"/>
              </a:rPr>
              <a:t> </a:t>
            </a:r>
            <a:r>
              <a:rPr lang="de-DE" dirty="0" err="1" smtClean="0">
                <a:solidFill>
                  <a:schemeClr val="tx1"/>
                </a:solidFill>
                <a:latin typeface="+mn-lt"/>
              </a:rPr>
              <a:t>components</a:t>
            </a:r>
            <a:r>
              <a:rPr lang="de-DE" dirty="0" smtClean="0">
                <a:solidFill>
                  <a:schemeClr val="tx1"/>
                </a:solidFill>
                <a:latin typeface="+mn-lt"/>
              </a:rPr>
              <a:t> </a:t>
            </a:r>
            <a:r>
              <a:rPr lang="de-DE" dirty="0" err="1" smtClean="0">
                <a:solidFill>
                  <a:schemeClr val="tx1"/>
                </a:solidFill>
                <a:latin typeface="+mn-lt"/>
              </a:rPr>
              <a:t>possible</a:t>
            </a:r>
            <a:endParaRPr lang="en-US" dirty="0">
              <a:solidFill>
                <a:schemeClr val="tx1"/>
              </a:solidFill>
              <a:latin typeface="+mn-lt"/>
              <a:cs typeface="Arial" charset="0"/>
            </a:endParaRPr>
          </a:p>
          <a:p>
            <a:pPr marL="342900" indent="-342900" algn="l">
              <a:spcBef>
                <a:spcPct val="10000"/>
              </a:spcBef>
              <a:buFont typeface="Wingdings" pitchFamily="2" charset="2"/>
              <a:buBlip>
                <a:blip r:embed="rId2"/>
              </a:buBlip>
            </a:pPr>
            <a:r>
              <a:rPr lang="de-DE" dirty="0">
                <a:solidFill>
                  <a:schemeClr val="tx1"/>
                </a:solidFill>
                <a:latin typeface="+mn-lt"/>
                <a:cs typeface="Arial" charset="0"/>
              </a:rPr>
              <a:t>gas </a:t>
            </a:r>
            <a:r>
              <a:rPr lang="de-DE" dirty="0" err="1">
                <a:solidFill>
                  <a:schemeClr val="tx1"/>
                </a:solidFill>
                <a:latin typeface="+mn-lt"/>
                <a:cs typeface="Arial" charset="0"/>
              </a:rPr>
              <a:t>flows</a:t>
            </a:r>
            <a:r>
              <a:rPr lang="de-DE" dirty="0">
                <a:solidFill>
                  <a:schemeClr val="tx1"/>
                </a:solidFill>
                <a:latin typeface="+mn-lt"/>
                <a:cs typeface="Arial" charset="0"/>
              </a:rPr>
              <a:t> </a:t>
            </a:r>
            <a:r>
              <a:rPr lang="de-DE" dirty="0" err="1">
                <a:solidFill>
                  <a:schemeClr val="tx1"/>
                </a:solidFill>
                <a:latin typeface="+mn-lt"/>
                <a:cs typeface="Arial" charset="0"/>
              </a:rPr>
              <a:t>along</a:t>
            </a:r>
            <a:r>
              <a:rPr lang="de-DE" dirty="0">
                <a:solidFill>
                  <a:schemeClr val="tx1"/>
                </a:solidFill>
                <a:latin typeface="+mn-lt"/>
                <a:cs typeface="Arial" charset="0"/>
              </a:rPr>
              <a:t> different </a:t>
            </a:r>
            <a:r>
              <a:rPr lang="de-DE" dirty="0" err="1">
                <a:solidFill>
                  <a:schemeClr val="tx1"/>
                </a:solidFill>
                <a:latin typeface="+mn-lt"/>
                <a:cs typeface="Arial" charset="0"/>
              </a:rPr>
              <a:t>field</a:t>
            </a:r>
            <a:r>
              <a:rPr lang="de-DE" dirty="0">
                <a:solidFill>
                  <a:schemeClr val="tx1"/>
                </a:solidFill>
                <a:latin typeface="+mn-lt"/>
                <a:cs typeface="Arial" charset="0"/>
              </a:rPr>
              <a:t> </a:t>
            </a:r>
            <a:r>
              <a:rPr lang="de-DE" dirty="0" err="1">
                <a:solidFill>
                  <a:schemeClr val="tx1"/>
                </a:solidFill>
                <a:latin typeface="+mn-lt"/>
                <a:cs typeface="Arial" charset="0"/>
              </a:rPr>
              <a:t>lines</a:t>
            </a:r>
            <a:r>
              <a:rPr lang="de-DE" dirty="0" smtClean="0">
                <a:solidFill>
                  <a:schemeClr val="tx1"/>
                </a:solidFill>
                <a:latin typeface="+mn-lt"/>
                <a:cs typeface="Arial" charset="0"/>
              </a:rPr>
              <a:t>!</a:t>
            </a:r>
          </a:p>
          <a:p>
            <a:pPr marL="342900" indent="-342900" algn="l">
              <a:spcBef>
                <a:spcPct val="10000"/>
              </a:spcBef>
              <a:buFont typeface="Wingdings" pitchFamily="2" charset="2"/>
              <a:buBlip>
                <a:blip r:embed="rId2"/>
              </a:buBlip>
            </a:pPr>
            <a:r>
              <a:rPr lang="de-DE" dirty="0" smtClean="0">
                <a:solidFill>
                  <a:srgbClr val="FFC000"/>
                </a:solidFill>
                <a:latin typeface="+mn-lt"/>
                <a:cs typeface="Arial" charset="0"/>
              </a:rPr>
              <a:t>EST: </a:t>
            </a:r>
            <a:r>
              <a:rPr lang="de-DE" dirty="0" err="1" smtClean="0">
                <a:solidFill>
                  <a:srgbClr val="FFC000"/>
                </a:solidFill>
                <a:latin typeface="+mn-lt"/>
                <a:cs typeface="Arial" charset="0"/>
              </a:rPr>
              <a:t>recover</a:t>
            </a:r>
            <a:r>
              <a:rPr lang="de-DE" dirty="0" smtClean="0">
                <a:solidFill>
                  <a:srgbClr val="FFC000"/>
                </a:solidFill>
                <a:latin typeface="+mn-lt"/>
                <a:cs typeface="Arial" charset="0"/>
              </a:rPr>
              <a:t> </a:t>
            </a:r>
            <a:r>
              <a:rPr lang="de-DE" dirty="0" err="1" smtClean="0">
                <a:solidFill>
                  <a:srgbClr val="FFC000"/>
                </a:solidFill>
                <a:latin typeface="+mn-lt"/>
                <a:cs typeface="Arial" charset="0"/>
              </a:rPr>
              <a:t>unresolved</a:t>
            </a:r>
            <a:r>
              <a:rPr lang="de-DE" dirty="0" smtClean="0">
                <a:solidFill>
                  <a:srgbClr val="FFC000"/>
                </a:solidFill>
                <a:latin typeface="+mn-lt"/>
                <a:cs typeface="Arial" charset="0"/>
              </a:rPr>
              <a:t> </a:t>
            </a:r>
            <a:r>
              <a:rPr lang="de-DE" dirty="0" err="1" smtClean="0">
                <a:solidFill>
                  <a:srgbClr val="FFC000"/>
                </a:solidFill>
                <a:latin typeface="+mn-lt"/>
                <a:cs typeface="Arial" charset="0"/>
              </a:rPr>
              <a:t>fine-structure</a:t>
            </a:r>
            <a:endParaRPr lang="en-US" dirty="0">
              <a:solidFill>
                <a:srgbClr val="FFC000"/>
              </a:solidFill>
              <a:latin typeface="+mn-lt"/>
              <a:cs typeface="Arial" charset="0"/>
            </a:endParaRPr>
          </a:p>
        </p:txBody>
      </p:sp>
      <p:sp>
        <p:nvSpPr>
          <p:cNvPr id="1006596" name="Freeform 4"/>
          <p:cNvSpPr>
            <a:spLocks noChangeArrowheads="1"/>
          </p:cNvSpPr>
          <p:nvPr/>
        </p:nvSpPr>
        <p:spPr bwMode="auto">
          <a:xfrm>
            <a:off x="5259391" y="1698597"/>
            <a:ext cx="4616448" cy="5334028"/>
          </a:xfrm>
          <a:custGeom>
            <a:avLst/>
            <a:gdLst/>
            <a:ahLst/>
            <a:cxnLst>
              <a:cxn ang="0">
                <a:pos x="0" y="12420"/>
              </a:cxn>
              <a:cxn ang="0">
                <a:pos x="0" y="0"/>
              </a:cxn>
              <a:cxn ang="0">
                <a:pos x="14000" y="0"/>
              </a:cxn>
              <a:cxn ang="0">
                <a:pos x="14000" y="12420"/>
              </a:cxn>
              <a:cxn ang="0">
                <a:pos x="0" y="12420"/>
              </a:cxn>
            </a:cxnLst>
            <a:rect l="0" t="0" r="r" b="b"/>
            <a:pathLst>
              <a:path w="14001" h="12421">
                <a:moveTo>
                  <a:pt x="0" y="12420"/>
                </a:moveTo>
                <a:lnTo>
                  <a:pt x="0" y="0"/>
                </a:lnTo>
                <a:lnTo>
                  <a:pt x="14000" y="0"/>
                </a:lnTo>
                <a:lnTo>
                  <a:pt x="14000" y="12420"/>
                </a:lnTo>
                <a:lnTo>
                  <a:pt x="0" y="12420"/>
                </a:lnTo>
              </a:path>
            </a:pathLst>
          </a:custGeom>
          <a:blipFill dpi="0" rotWithShape="0">
            <a:blip r:embed="rId3" cstate="print"/>
            <a:srcRect/>
            <a:stretch>
              <a:fillRect/>
            </a:stretch>
          </a:blipFill>
          <a:ln w="36000">
            <a:solidFill>
              <a:srgbClr val="800000"/>
            </a:solidFill>
            <a:round/>
            <a:headEnd/>
            <a:tailEnd/>
          </a:ln>
        </p:spPr>
        <p:txBody>
          <a:bodyPr wrap="none" anchor="ctr"/>
          <a:lstStyle/>
          <a:p>
            <a:endParaRPr lang="de-DE"/>
          </a:p>
        </p:txBody>
      </p:sp>
      <p:sp>
        <p:nvSpPr>
          <p:cNvPr id="1006597" name="Line 5"/>
          <p:cNvSpPr>
            <a:spLocks noChangeShapeType="1"/>
          </p:cNvSpPr>
          <p:nvPr/>
        </p:nvSpPr>
        <p:spPr bwMode="auto">
          <a:xfrm flipV="1">
            <a:off x="4206875" y="2428855"/>
            <a:ext cx="4302172" cy="2419369"/>
          </a:xfrm>
          <a:prstGeom prst="line">
            <a:avLst/>
          </a:prstGeom>
          <a:noFill/>
          <a:ln w="36068">
            <a:solidFill>
              <a:schemeClr val="accent2"/>
            </a:solidFill>
            <a:round/>
            <a:headEnd/>
            <a:tailEnd type="triangle" w="lg" len="lg"/>
          </a:ln>
        </p:spPr>
        <p:txBody>
          <a:bodyPr/>
          <a:lstStyle/>
          <a:p>
            <a:endParaRPr lang="de-DE"/>
          </a:p>
        </p:txBody>
      </p:sp>
      <p:sp>
        <p:nvSpPr>
          <p:cNvPr id="1006598" name="Line 6"/>
          <p:cNvSpPr>
            <a:spLocks noChangeShapeType="1"/>
          </p:cNvSpPr>
          <p:nvPr/>
        </p:nvSpPr>
        <p:spPr bwMode="auto">
          <a:xfrm flipV="1">
            <a:off x="4602155" y="2574907"/>
            <a:ext cx="4273558" cy="3538555"/>
          </a:xfrm>
          <a:prstGeom prst="line">
            <a:avLst/>
          </a:prstGeom>
          <a:noFill/>
          <a:ln w="36068">
            <a:solidFill>
              <a:schemeClr val="accent2"/>
            </a:solidFill>
            <a:round/>
            <a:headEnd/>
            <a:tailEnd type="triangle" w="lg" len="lg"/>
          </a:ln>
        </p:spPr>
        <p:txBody>
          <a:bodyPr/>
          <a:lstStyle/>
          <a:p>
            <a:endParaRPr lang="de-DE"/>
          </a:p>
        </p:txBody>
      </p:sp>
      <p:sp>
        <p:nvSpPr>
          <p:cNvPr id="1006599" name="Text Box 7"/>
          <p:cNvSpPr txBox="1">
            <a:spLocks noChangeArrowheads="1"/>
          </p:cNvSpPr>
          <p:nvPr/>
        </p:nvSpPr>
        <p:spPr bwMode="auto">
          <a:xfrm>
            <a:off x="390525" y="4991100"/>
            <a:ext cx="3816350" cy="1122363"/>
          </a:xfrm>
          <a:prstGeom prst="rect">
            <a:avLst/>
          </a:prstGeom>
          <a:noFill/>
          <a:ln w="25400" algn="ctr">
            <a:solidFill>
              <a:schemeClr val="tx1"/>
            </a:solidFill>
            <a:miter lim="800000"/>
            <a:headEnd/>
            <a:tailEnd/>
          </a:ln>
          <a:effectLst/>
        </p:spPr>
        <p:txBody>
          <a:bodyPr lIns="89991" tIns="46795" rIns="89991" bIns="46795">
            <a:spAutoFit/>
          </a:bodyPr>
          <a:lstStyle/>
          <a:p>
            <a:pPr algn="l" defTabSz="355600">
              <a:tabLst>
                <a:tab pos="447675" algn="ctr"/>
                <a:tab pos="1795463" algn="ctr"/>
                <a:tab pos="2595563" algn="ctr"/>
                <a:tab pos="3413125" algn="ctr"/>
              </a:tabLst>
            </a:pPr>
            <a:r>
              <a:rPr lang="de-DE" sz="2200" b="1" dirty="0">
                <a:solidFill>
                  <a:schemeClr val="accent2">
                    <a:lumMod val="20000"/>
                    <a:lumOff val="80000"/>
                  </a:schemeClr>
                </a:solidFill>
                <a:latin typeface="+mn-lt"/>
              </a:rPr>
              <a:t>Slow </a:t>
            </a:r>
            <a:r>
              <a:rPr lang="de-DE" sz="2200" b="1" dirty="0" err="1">
                <a:solidFill>
                  <a:schemeClr val="accent2">
                    <a:lumMod val="20000"/>
                    <a:lumOff val="80000"/>
                  </a:schemeClr>
                </a:solidFill>
                <a:latin typeface="+mn-lt"/>
              </a:rPr>
              <a:t>comp</a:t>
            </a:r>
            <a:r>
              <a:rPr lang="de-DE" sz="2200" b="1" dirty="0">
                <a:solidFill>
                  <a:schemeClr val="accent2">
                    <a:lumMod val="20000"/>
                    <a:lumOff val="80000"/>
                  </a:schemeClr>
                </a:solidFill>
                <a:latin typeface="+mn-lt"/>
              </a:rPr>
              <a:t>.</a:t>
            </a:r>
            <a:br>
              <a:rPr lang="de-DE" sz="2200" b="1" dirty="0">
                <a:solidFill>
                  <a:schemeClr val="accent2">
                    <a:lumMod val="20000"/>
                    <a:lumOff val="80000"/>
                  </a:schemeClr>
                </a:solidFill>
                <a:latin typeface="+mn-lt"/>
              </a:rPr>
            </a:br>
            <a:r>
              <a:rPr lang="de-DE" sz="2200" b="1" dirty="0">
                <a:solidFill>
                  <a:schemeClr val="accent2">
                    <a:lumMod val="20000"/>
                    <a:lumOff val="80000"/>
                  </a:schemeClr>
                </a:solidFill>
                <a:latin typeface="+mn-lt"/>
              </a:rPr>
              <a:t>	VLOS	B	INC	AZI</a:t>
            </a:r>
            <a:br>
              <a:rPr lang="de-DE" sz="2200" b="1" dirty="0">
                <a:solidFill>
                  <a:schemeClr val="accent2">
                    <a:lumMod val="20000"/>
                    <a:lumOff val="80000"/>
                  </a:schemeClr>
                </a:solidFill>
                <a:latin typeface="+mn-lt"/>
              </a:rPr>
            </a:br>
            <a:r>
              <a:rPr lang="de-DE" sz="2200" b="1" dirty="0">
                <a:solidFill>
                  <a:schemeClr val="accent2">
                    <a:lumMod val="20000"/>
                    <a:lumOff val="80000"/>
                  </a:schemeClr>
                </a:solidFill>
                <a:latin typeface="+mn-lt"/>
              </a:rPr>
              <a:t>	-620m/s	520G	35°	90°</a:t>
            </a:r>
            <a:endParaRPr lang="en-US" sz="2200" b="1" dirty="0">
              <a:solidFill>
                <a:schemeClr val="accent2">
                  <a:lumMod val="20000"/>
                  <a:lumOff val="80000"/>
                </a:schemeClr>
              </a:solidFill>
              <a:latin typeface="+mn-lt"/>
            </a:endParaRPr>
          </a:p>
        </p:txBody>
      </p:sp>
      <p:sp>
        <p:nvSpPr>
          <p:cNvPr id="1006600" name="Text Box 8"/>
          <p:cNvSpPr txBox="1">
            <a:spLocks noChangeArrowheads="1"/>
          </p:cNvSpPr>
          <p:nvPr/>
        </p:nvSpPr>
        <p:spPr bwMode="auto">
          <a:xfrm>
            <a:off x="1279473" y="6165056"/>
            <a:ext cx="3816350" cy="1122363"/>
          </a:xfrm>
          <a:prstGeom prst="rect">
            <a:avLst/>
          </a:prstGeom>
          <a:noFill/>
          <a:ln w="25400" algn="ctr">
            <a:solidFill>
              <a:schemeClr val="tx1"/>
            </a:solidFill>
            <a:miter lim="800000"/>
            <a:headEnd/>
            <a:tailEnd/>
          </a:ln>
          <a:effectLst/>
        </p:spPr>
        <p:txBody>
          <a:bodyPr lIns="89991" tIns="46795" rIns="89991" bIns="46795">
            <a:spAutoFit/>
          </a:bodyPr>
          <a:lstStyle/>
          <a:p>
            <a:pPr algn="l" defTabSz="355600">
              <a:tabLst>
                <a:tab pos="447675" algn="ctr"/>
                <a:tab pos="1795463" algn="ctr"/>
                <a:tab pos="2600325" algn="ctr"/>
                <a:tab pos="3381375" algn="ctr"/>
              </a:tabLst>
            </a:pPr>
            <a:r>
              <a:rPr lang="de-DE" sz="2200" b="1" dirty="0">
                <a:solidFill>
                  <a:schemeClr val="accent1">
                    <a:lumMod val="20000"/>
                    <a:lumOff val="80000"/>
                  </a:schemeClr>
                </a:solidFill>
                <a:latin typeface="+mn-lt"/>
              </a:rPr>
              <a:t>Fast </a:t>
            </a:r>
            <a:r>
              <a:rPr lang="de-DE" sz="2200" b="1" dirty="0" err="1">
                <a:solidFill>
                  <a:schemeClr val="accent1">
                    <a:lumMod val="20000"/>
                    <a:lumOff val="80000"/>
                  </a:schemeClr>
                </a:solidFill>
                <a:latin typeface="+mn-lt"/>
              </a:rPr>
              <a:t>comp</a:t>
            </a:r>
            <a:r>
              <a:rPr lang="de-DE" sz="2200" b="1" dirty="0">
                <a:solidFill>
                  <a:schemeClr val="accent1">
                    <a:lumMod val="20000"/>
                    <a:lumOff val="80000"/>
                  </a:schemeClr>
                </a:solidFill>
                <a:latin typeface="+mn-lt"/>
              </a:rPr>
              <a:t>.</a:t>
            </a:r>
            <a:br>
              <a:rPr lang="de-DE" sz="2200" b="1" dirty="0">
                <a:solidFill>
                  <a:schemeClr val="accent1">
                    <a:lumMod val="20000"/>
                    <a:lumOff val="80000"/>
                  </a:schemeClr>
                </a:solidFill>
                <a:latin typeface="+mn-lt"/>
              </a:rPr>
            </a:br>
            <a:r>
              <a:rPr lang="de-DE" sz="2200" b="1" dirty="0">
                <a:solidFill>
                  <a:schemeClr val="accent1">
                    <a:lumMod val="20000"/>
                    <a:lumOff val="80000"/>
                  </a:schemeClr>
                </a:solidFill>
                <a:latin typeface="+mn-lt"/>
              </a:rPr>
              <a:t>	VLOS	B	INC	AZI</a:t>
            </a:r>
            <a:br>
              <a:rPr lang="de-DE" sz="2200" b="1" dirty="0">
                <a:solidFill>
                  <a:schemeClr val="accent1">
                    <a:lumMod val="20000"/>
                    <a:lumOff val="80000"/>
                  </a:schemeClr>
                </a:solidFill>
                <a:latin typeface="+mn-lt"/>
              </a:rPr>
            </a:br>
            <a:r>
              <a:rPr lang="de-DE" sz="2200" b="1" dirty="0">
                <a:solidFill>
                  <a:schemeClr val="accent1">
                    <a:lumMod val="20000"/>
                    <a:lumOff val="80000"/>
                  </a:schemeClr>
                </a:solidFill>
                <a:latin typeface="+mn-lt"/>
              </a:rPr>
              <a:t>	24900m/s	730G	60°	60°</a:t>
            </a:r>
            <a:endParaRPr lang="en-US" sz="2200" b="1" dirty="0">
              <a:solidFill>
                <a:schemeClr val="accent1">
                  <a:lumMod val="20000"/>
                  <a:lumOff val="80000"/>
                </a:schemeClr>
              </a:solidFill>
              <a:latin typeface="+mn-lt"/>
            </a:endParaRPr>
          </a:p>
        </p:txBody>
      </p:sp>
      <p:sp>
        <p:nvSpPr>
          <p:cNvPr id="1006601" name="Text Box 9"/>
          <p:cNvSpPr txBox="1">
            <a:spLocks noChangeArrowheads="1"/>
          </p:cNvSpPr>
          <p:nvPr/>
        </p:nvSpPr>
        <p:spPr bwMode="auto">
          <a:xfrm>
            <a:off x="6900863" y="7032625"/>
            <a:ext cx="1974850" cy="3698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a:solidFill>
                  <a:srgbClr val="FFFFFF"/>
                </a:solidFill>
                <a:effectLst>
                  <a:outerShdw blurRad="38100" dist="38100" dir="2700000" algn="tl">
                    <a:srgbClr val="000000"/>
                  </a:outerShdw>
                </a:effectLst>
              </a:rPr>
              <a:t>Lagg et al., 2007</a:t>
            </a:r>
          </a:p>
        </p:txBody>
      </p:sp>
      <p:sp>
        <p:nvSpPr>
          <p:cNvPr id="10" name="Slide Number Placeholder 9"/>
          <p:cNvSpPr>
            <a:spLocks noGrp="1"/>
          </p:cNvSpPr>
          <p:nvPr>
            <p:ph type="sldNum" sz="quarter" idx="12"/>
          </p:nvPr>
        </p:nvSpPr>
        <p:spPr/>
        <p:txBody>
          <a:bodyPr/>
          <a:lstStyle/>
          <a:p>
            <a:fld id="{8C592886-E571-45D5-8B56-343DC94F8FA6}" type="slidenum">
              <a:rPr kumimoji="0" lang="en-US" smtClean="0"/>
              <a:pPr/>
              <a:t>22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66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65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6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7" grpId="0" animBg="1"/>
      <p:bldP spid="1006598" grpId="0" animBg="1"/>
      <p:bldP spid="1006599" grpId="0" animBg="1"/>
      <p:bldP spid="10066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normAutofit fontScale="90000"/>
          </a:bodyPr>
          <a:lstStyle/>
          <a:p>
            <a:pPr marL="3175"/>
            <a:r>
              <a:rPr lang="de-DE" dirty="0" err="1" smtClean="0"/>
              <a:t>Coupling</a:t>
            </a:r>
            <a:r>
              <a:rPr lang="de-DE" dirty="0" smtClean="0"/>
              <a:t> </a:t>
            </a:r>
            <a:r>
              <a:rPr lang="de-DE" dirty="0" err="1" smtClean="0"/>
              <a:t>science</a:t>
            </a:r>
            <a:r>
              <a:rPr lang="de-DE" dirty="0" smtClean="0"/>
              <a:t>:</a:t>
            </a:r>
            <a:br>
              <a:rPr lang="de-DE" dirty="0" smtClean="0"/>
            </a:br>
            <a:r>
              <a:rPr lang="de-DE" dirty="0" smtClean="0"/>
              <a:t>Si 10827 / He 10830</a:t>
            </a:r>
            <a:endParaRPr lang="en-US" dirty="0"/>
          </a:p>
        </p:txBody>
      </p:sp>
      <p:sp>
        <p:nvSpPr>
          <p:cNvPr id="992259" name="Text Box 3"/>
          <p:cNvSpPr txBox="1">
            <a:spLocks noChangeArrowheads="1"/>
          </p:cNvSpPr>
          <p:nvPr/>
        </p:nvSpPr>
        <p:spPr bwMode="auto">
          <a:xfrm>
            <a:off x="252413" y="1468491"/>
            <a:ext cx="4932362" cy="2384372"/>
          </a:xfrm>
          <a:prstGeom prst="rect">
            <a:avLst/>
          </a:prstGeom>
          <a:noFill/>
          <a:ln w="9525" algn="ctr">
            <a:noFill/>
            <a:miter lim="800000"/>
            <a:headEnd/>
            <a:tailEnd/>
          </a:ln>
          <a:effectLst/>
        </p:spPr>
        <p:txBody>
          <a:bodyPr wrap="square" lIns="90000" tIns="46800" rIns="90000" bIns="46800">
            <a:spAutoFit/>
          </a:bodyPr>
          <a:lstStyle/>
          <a:p>
            <a:pPr marL="342900" indent="-342900" algn="l">
              <a:spcBef>
                <a:spcPct val="10000"/>
              </a:spcBef>
              <a:buFont typeface="Wingdings" pitchFamily="2" charset="2"/>
              <a:buBlip>
                <a:blip r:embed="rId3"/>
              </a:buBlip>
            </a:pPr>
            <a:r>
              <a:rPr lang="de-DE" dirty="0" err="1">
                <a:solidFill>
                  <a:schemeClr val="tx1"/>
                </a:solidFill>
                <a:latin typeface="+mn-lt"/>
              </a:rPr>
              <a:t>sunspot</a:t>
            </a:r>
            <a:r>
              <a:rPr lang="de-DE" dirty="0">
                <a:solidFill>
                  <a:schemeClr val="tx1"/>
                </a:solidFill>
                <a:latin typeface="+mn-lt"/>
              </a:rPr>
              <a:t> </a:t>
            </a:r>
            <a:r>
              <a:rPr lang="de-DE" dirty="0" err="1">
                <a:solidFill>
                  <a:schemeClr val="tx1"/>
                </a:solidFill>
                <a:latin typeface="+mn-lt"/>
              </a:rPr>
              <a:t>umbra</a:t>
            </a:r>
            <a:r>
              <a:rPr lang="de-DE" dirty="0">
                <a:solidFill>
                  <a:schemeClr val="tx1"/>
                </a:solidFill>
                <a:latin typeface="+mn-lt"/>
              </a:rPr>
              <a:t>:</a:t>
            </a:r>
            <a:br>
              <a:rPr lang="de-DE" dirty="0">
                <a:solidFill>
                  <a:schemeClr val="tx1"/>
                </a:solidFill>
                <a:latin typeface="+mn-lt"/>
              </a:rPr>
            </a:br>
            <a:r>
              <a:rPr lang="de-DE" dirty="0" err="1">
                <a:solidFill>
                  <a:schemeClr val="tx1"/>
                </a:solidFill>
                <a:latin typeface="+mn-lt"/>
              </a:rPr>
              <a:t>velocity</a:t>
            </a:r>
            <a:r>
              <a:rPr lang="de-DE" dirty="0">
                <a:solidFill>
                  <a:schemeClr val="tx1"/>
                </a:solidFill>
                <a:latin typeface="+mn-lt"/>
              </a:rPr>
              <a:t> </a:t>
            </a:r>
            <a:r>
              <a:rPr lang="de-DE" dirty="0" err="1">
                <a:solidFill>
                  <a:schemeClr val="tx1"/>
                </a:solidFill>
                <a:latin typeface="+mn-lt"/>
              </a:rPr>
              <a:t>oscillations</a:t>
            </a:r>
            <a:r>
              <a:rPr lang="de-DE" dirty="0">
                <a:solidFill>
                  <a:schemeClr val="tx1"/>
                </a:solidFill>
                <a:latin typeface="+mn-lt"/>
              </a:rPr>
              <a:t> in Si 10827 </a:t>
            </a:r>
            <a:r>
              <a:rPr lang="de-DE" dirty="0" err="1">
                <a:solidFill>
                  <a:schemeClr val="tx1"/>
                </a:solidFill>
                <a:latin typeface="+mn-lt"/>
              </a:rPr>
              <a:t>and</a:t>
            </a:r>
            <a:r>
              <a:rPr lang="de-DE" dirty="0">
                <a:solidFill>
                  <a:schemeClr val="tx1"/>
                </a:solidFill>
                <a:latin typeface="+mn-lt"/>
              </a:rPr>
              <a:t> He 10830</a:t>
            </a:r>
          </a:p>
          <a:p>
            <a:pPr marL="342900" indent="-342900" algn="l">
              <a:spcBef>
                <a:spcPct val="10000"/>
              </a:spcBef>
              <a:buFont typeface="Wingdings" pitchFamily="2" charset="2"/>
              <a:buBlip>
                <a:blip r:embed="rId3"/>
              </a:buBlip>
            </a:pPr>
            <a:r>
              <a:rPr lang="de-DE" dirty="0">
                <a:solidFill>
                  <a:schemeClr val="tx1"/>
                </a:solidFill>
                <a:latin typeface="+mn-lt"/>
              </a:rPr>
              <a:t>5 min in </a:t>
            </a:r>
            <a:r>
              <a:rPr lang="de-DE" dirty="0" err="1">
                <a:solidFill>
                  <a:schemeClr val="tx1"/>
                </a:solidFill>
                <a:latin typeface="+mn-lt"/>
              </a:rPr>
              <a:t>photosphere</a:t>
            </a:r>
            <a:r>
              <a:rPr lang="de-DE" dirty="0">
                <a:solidFill>
                  <a:schemeClr val="tx1"/>
                </a:solidFill>
                <a:latin typeface="+mn-lt"/>
              </a:rPr>
              <a:t/>
            </a:r>
            <a:br>
              <a:rPr lang="de-DE" dirty="0">
                <a:solidFill>
                  <a:schemeClr val="tx1"/>
                </a:solidFill>
                <a:latin typeface="+mn-lt"/>
              </a:rPr>
            </a:br>
            <a:r>
              <a:rPr lang="de-DE" dirty="0">
                <a:solidFill>
                  <a:schemeClr val="tx1"/>
                </a:solidFill>
                <a:latin typeface="+mn-lt"/>
              </a:rPr>
              <a:t>3 min in </a:t>
            </a:r>
            <a:r>
              <a:rPr lang="de-DE" dirty="0" err="1">
                <a:solidFill>
                  <a:schemeClr val="tx1"/>
                </a:solidFill>
                <a:latin typeface="+mn-lt"/>
              </a:rPr>
              <a:t>chromosphere</a:t>
            </a:r>
            <a:endParaRPr lang="de-DE" dirty="0">
              <a:solidFill>
                <a:schemeClr val="tx1"/>
              </a:solidFill>
              <a:latin typeface="+mn-lt"/>
            </a:endParaRPr>
          </a:p>
          <a:p>
            <a:pPr marL="342900" indent="-342900" algn="l">
              <a:spcBef>
                <a:spcPct val="10000"/>
              </a:spcBef>
              <a:buFont typeface="Wingdings" pitchFamily="2" charset="2"/>
              <a:buBlip>
                <a:blip r:embed="rId3"/>
              </a:buBlip>
            </a:pPr>
            <a:r>
              <a:rPr lang="de-DE" dirty="0" err="1">
                <a:solidFill>
                  <a:schemeClr val="tx1"/>
                </a:solidFill>
                <a:latin typeface="+mn-lt"/>
              </a:rPr>
              <a:t>sawtooth</a:t>
            </a:r>
            <a:r>
              <a:rPr lang="de-DE" dirty="0">
                <a:solidFill>
                  <a:schemeClr val="tx1"/>
                </a:solidFill>
                <a:latin typeface="+mn-lt"/>
              </a:rPr>
              <a:t> in </a:t>
            </a:r>
            <a:r>
              <a:rPr lang="de-DE" dirty="0" err="1">
                <a:solidFill>
                  <a:schemeClr val="tx1"/>
                </a:solidFill>
                <a:latin typeface="+mn-lt"/>
              </a:rPr>
              <a:t>chromosphere</a:t>
            </a:r>
            <a:endParaRPr lang="en-US" dirty="0">
              <a:solidFill>
                <a:schemeClr val="tx1"/>
              </a:solidFill>
              <a:latin typeface="+mn-lt"/>
            </a:endParaRPr>
          </a:p>
        </p:txBody>
      </p:sp>
      <p:pic>
        <p:nvPicPr>
          <p:cNvPr id="992260" name="Picture 4"/>
          <p:cNvPicPr>
            <a:picLocks noChangeAspect="1" noChangeArrowheads="1"/>
          </p:cNvPicPr>
          <p:nvPr/>
        </p:nvPicPr>
        <p:blipFill>
          <a:blip r:embed="rId4" cstate="print"/>
          <a:srcRect/>
          <a:stretch>
            <a:fillRect/>
          </a:stretch>
        </p:blipFill>
        <p:spPr bwMode="auto">
          <a:xfrm>
            <a:off x="5295266" y="1663671"/>
            <a:ext cx="4507426" cy="3178204"/>
          </a:xfrm>
          <a:prstGeom prst="rect">
            <a:avLst/>
          </a:prstGeom>
          <a:noFill/>
          <a:ln w="50800" algn="ctr">
            <a:noFill/>
            <a:miter lim="800000"/>
            <a:headEnd/>
            <a:tailEnd/>
          </a:ln>
          <a:effectLst/>
        </p:spPr>
      </p:pic>
      <p:grpSp>
        <p:nvGrpSpPr>
          <p:cNvPr id="992261" name="Group 5"/>
          <p:cNvGrpSpPr>
            <a:grpSpLocks/>
          </p:cNvGrpSpPr>
          <p:nvPr/>
        </p:nvGrpSpPr>
        <p:grpSpPr bwMode="auto">
          <a:xfrm>
            <a:off x="5295266" y="4539353"/>
            <a:ext cx="3266883" cy="2621859"/>
            <a:chOff x="3266" y="2494"/>
            <a:chExt cx="2361" cy="2039"/>
          </a:xfrm>
        </p:grpSpPr>
        <p:pic>
          <p:nvPicPr>
            <p:cNvPr id="992262" name="Picture 6"/>
            <p:cNvPicPr>
              <a:picLocks noChangeAspect="1" noChangeArrowheads="1"/>
            </p:cNvPicPr>
            <p:nvPr/>
          </p:nvPicPr>
          <p:blipFill>
            <a:blip r:embed="rId5" cstate="print"/>
            <a:srcRect/>
            <a:stretch>
              <a:fillRect/>
            </a:stretch>
          </p:blipFill>
          <p:spPr bwMode="auto">
            <a:xfrm>
              <a:off x="3266" y="2857"/>
              <a:ext cx="2361" cy="1676"/>
            </a:xfrm>
            <a:prstGeom prst="rect">
              <a:avLst/>
            </a:prstGeom>
            <a:noFill/>
            <a:ln w="50800" algn="ctr">
              <a:solidFill>
                <a:srgbClr val="FF0000"/>
              </a:solidFill>
              <a:miter lim="800000"/>
              <a:headEnd/>
              <a:tailEnd/>
            </a:ln>
            <a:effectLst/>
          </p:spPr>
        </p:pic>
        <p:sp>
          <p:nvSpPr>
            <p:cNvPr id="992263" name="Line 7"/>
            <p:cNvSpPr>
              <a:spLocks noChangeShapeType="1"/>
            </p:cNvSpPr>
            <p:nvPr/>
          </p:nvSpPr>
          <p:spPr bwMode="auto">
            <a:xfrm flipH="1">
              <a:off x="3266" y="2494"/>
              <a:ext cx="816" cy="363"/>
            </a:xfrm>
            <a:prstGeom prst="line">
              <a:avLst/>
            </a:prstGeom>
            <a:noFill/>
            <a:ln w="50800">
              <a:solidFill>
                <a:srgbClr val="FF0000"/>
              </a:solidFill>
              <a:round/>
              <a:headEnd/>
              <a:tailEnd/>
            </a:ln>
            <a:effectLst/>
          </p:spPr>
          <p:txBody>
            <a:bodyPr lIns="89991" tIns="46795" rIns="89991" bIns="46795">
              <a:spAutoFit/>
            </a:bodyPr>
            <a:lstStyle/>
            <a:p>
              <a:endParaRPr lang="de-DE"/>
            </a:p>
          </p:txBody>
        </p:sp>
        <p:sp>
          <p:nvSpPr>
            <p:cNvPr id="992264" name="Line 8"/>
            <p:cNvSpPr>
              <a:spLocks noChangeShapeType="1"/>
            </p:cNvSpPr>
            <p:nvPr/>
          </p:nvSpPr>
          <p:spPr bwMode="auto">
            <a:xfrm>
              <a:off x="4445" y="2494"/>
              <a:ext cx="1182" cy="363"/>
            </a:xfrm>
            <a:prstGeom prst="line">
              <a:avLst/>
            </a:prstGeom>
            <a:noFill/>
            <a:ln w="50800">
              <a:solidFill>
                <a:srgbClr val="FF0000"/>
              </a:solidFill>
              <a:round/>
              <a:headEnd/>
              <a:tailEnd/>
            </a:ln>
            <a:effectLst/>
          </p:spPr>
          <p:txBody>
            <a:bodyPr lIns="89991" tIns="46795" rIns="89991" bIns="46795">
              <a:spAutoFit/>
            </a:bodyPr>
            <a:lstStyle/>
            <a:p>
              <a:endParaRPr lang="de-DE"/>
            </a:p>
          </p:txBody>
        </p:sp>
      </p:grpSp>
      <p:sp>
        <p:nvSpPr>
          <p:cNvPr id="992265" name="Text Box 9"/>
          <p:cNvSpPr txBox="1">
            <a:spLocks noChangeArrowheads="1"/>
          </p:cNvSpPr>
          <p:nvPr/>
        </p:nvSpPr>
        <p:spPr bwMode="auto">
          <a:xfrm>
            <a:off x="252413" y="3801573"/>
            <a:ext cx="4932362" cy="1110167"/>
          </a:xfrm>
          <a:prstGeom prst="rect">
            <a:avLst/>
          </a:prstGeom>
          <a:noFill/>
          <a:ln w="50800" algn="ctr">
            <a:noFill/>
            <a:miter lim="800000"/>
            <a:headEnd/>
            <a:tailEnd/>
          </a:ln>
          <a:effectLst/>
        </p:spPr>
        <p:txBody>
          <a:bodyPr wrap="square" lIns="89991" tIns="46795" rIns="89991" bIns="46795">
            <a:spAutoFit/>
          </a:bodyPr>
          <a:lstStyle/>
          <a:p>
            <a:pPr algn="l" defTabSz="355600">
              <a:spcBef>
                <a:spcPct val="10000"/>
              </a:spcBef>
            </a:pPr>
            <a:r>
              <a:rPr lang="de-DE" sz="2200" dirty="0">
                <a:latin typeface="+mn-lt"/>
              </a:rPr>
              <a:t>model</a:t>
            </a:r>
            <a:r>
              <a:rPr lang="en-US" sz="2200" dirty="0">
                <a:latin typeface="+mn-lt"/>
                <a:cs typeface="Arial" charset="0"/>
              </a:rPr>
              <a:t>: </a:t>
            </a:r>
            <a:r>
              <a:rPr lang="en-US" sz="2200" dirty="0">
                <a:solidFill>
                  <a:schemeClr val="hlink"/>
                </a:solidFill>
                <a:latin typeface="+mn-lt"/>
                <a:cs typeface="Arial" charset="0"/>
              </a:rPr>
              <a:t>isothermal, stratified atmosphere with </a:t>
            </a:r>
            <a:r>
              <a:rPr lang="en-US" sz="2200" dirty="0" err="1">
                <a:solidFill>
                  <a:schemeClr val="hlink"/>
                </a:solidFill>
                <a:latin typeface="+mn-lt"/>
                <a:cs typeface="Arial" charset="0"/>
              </a:rPr>
              <a:t>radiative</a:t>
            </a:r>
            <a:r>
              <a:rPr lang="en-US" sz="2200" dirty="0">
                <a:solidFill>
                  <a:schemeClr val="hlink"/>
                </a:solidFill>
                <a:latin typeface="+mn-lt"/>
                <a:cs typeface="Arial" charset="0"/>
              </a:rPr>
              <a:t> cooling, </a:t>
            </a:r>
            <a:r>
              <a:rPr lang="en-US" sz="2200" b="1" dirty="0">
                <a:solidFill>
                  <a:schemeClr val="hlink"/>
                </a:solidFill>
                <a:latin typeface="+mn-lt"/>
                <a:cs typeface="Arial" charset="0"/>
              </a:rPr>
              <a:t>field aligned, acoustic waves</a:t>
            </a:r>
            <a:endParaRPr lang="en-US" sz="2200" b="1" dirty="0">
              <a:latin typeface="+mn-lt"/>
              <a:cs typeface="Arial" charset="0"/>
            </a:endParaRPr>
          </a:p>
        </p:txBody>
      </p:sp>
      <p:sp>
        <p:nvSpPr>
          <p:cNvPr id="992266" name="Text Box 10"/>
          <p:cNvSpPr txBox="1">
            <a:spLocks noChangeArrowheads="1"/>
          </p:cNvSpPr>
          <p:nvPr/>
        </p:nvSpPr>
        <p:spPr bwMode="auto">
          <a:xfrm>
            <a:off x="257180" y="4937657"/>
            <a:ext cx="5184775" cy="2347428"/>
          </a:xfrm>
          <a:prstGeom prst="rect">
            <a:avLst/>
          </a:prstGeom>
          <a:noFill/>
          <a:ln w="50800" algn="ctr">
            <a:noFill/>
            <a:miter lim="800000"/>
            <a:headEnd/>
            <a:tailEnd/>
          </a:ln>
          <a:effectLst/>
        </p:spPr>
        <p:txBody>
          <a:bodyPr lIns="89991" tIns="46795" rIns="89991" bIns="46795">
            <a:spAutoFit/>
          </a:bodyPr>
          <a:lstStyle/>
          <a:p>
            <a:pPr marL="261938" indent="-261938" algn="l" defTabSz="355600">
              <a:spcBef>
                <a:spcPct val="10000"/>
              </a:spcBef>
              <a:buFont typeface="Wingdings" pitchFamily="2" charset="2"/>
              <a:buBlip>
                <a:blip r:embed="rId3"/>
              </a:buBlip>
            </a:pPr>
            <a:r>
              <a:rPr lang="de-DE" dirty="0" err="1">
                <a:latin typeface="+mn-lt"/>
              </a:rPr>
              <a:t>photosphere</a:t>
            </a:r>
            <a:r>
              <a:rPr lang="de-DE" dirty="0">
                <a:latin typeface="+mn-lt"/>
              </a:rPr>
              <a:t> </a:t>
            </a:r>
            <a:r>
              <a:rPr lang="de-DE" dirty="0" err="1">
                <a:latin typeface="+mn-lt"/>
              </a:rPr>
              <a:t>contains</a:t>
            </a:r>
            <a:r>
              <a:rPr lang="de-DE" dirty="0">
                <a:latin typeface="+mn-lt"/>
              </a:rPr>
              <a:t> </a:t>
            </a:r>
            <a:r>
              <a:rPr lang="de-DE" dirty="0" err="1">
                <a:latin typeface="+mn-lt"/>
              </a:rPr>
              <a:t>significant</a:t>
            </a:r>
            <a:r>
              <a:rPr lang="de-DE" dirty="0">
                <a:latin typeface="+mn-lt"/>
              </a:rPr>
              <a:t> power in 6 </a:t>
            </a:r>
            <a:r>
              <a:rPr lang="de-DE" dirty="0" err="1">
                <a:latin typeface="+mn-lt"/>
              </a:rPr>
              <a:t>mHz</a:t>
            </a:r>
            <a:r>
              <a:rPr lang="de-DE" dirty="0">
                <a:latin typeface="+mn-lt"/>
              </a:rPr>
              <a:t> (</a:t>
            </a:r>
            <a:r>
              <a:rPr lang="de-DE" dirty="0" smtClean="0">
                <a:latin typeface="+mn-lt"/>
              </a:rPr>
              <a:t>3´), </a:t>
            </a:r>
            <a:r>
              <a:rPr lang="de-DE" dirty="0" err="1">
                <a:latin typeface="+mn-lt"/>
              </a:rPr>
              <a:t>penetrates</a:t>
            </a:r>
            <a:r>
              <a:rPr lang="de-DE" dirty="0">
                <a:latin typeface="+mn-lt"/>
              </a:rPr>
              <a:t> </a:t>
            </a:r>
            <a:r>
              <a:rPr lang="de-DE" dirty="0" err="1">
                <a:latin typeface="+mn-lt"/>
              </a:rPr>
              <a:t>directly</a:t>
            </a:r>
            <a:r>
              <a:rPr lang="de-DE" dirty="0">
                <a:latin typeface="+mn-lt"/>
              </a:rPr>
              <a:t> </a:t>
            </a:r>
            <a:r>
              <a:rPr lang="de-DE" dirty="0" err="1">
                <a:latin typeface="+mn-lt"/>
              </a:rPr>
              <a:t>to</a:t>
            </a:r>
            <a:r>
              <a:rPr lang="de-DE" dirty="0">
                <a:latin typeface="+mn-lt"/>
              </a:rPr>
              <a:t> </a:t>
            </a:r>
            <a:r>
              <a:rPr lang="de-DE" dirty="0" err="1">
                <a:latin typeface="+mn-lt"/>
              </a:rPr>
              <a:t>chromosphere</a:t>
            </a:r>
            <a:endParaRPr lang="de-DE" dirty="0">
              <a:latin typeface="+mn-lt"/>
            </a:endParaRPr>
          </a:p>
          <a:p>
            <a:pPr marL="261938" indent="-261938" algn="l" defTabSz="355600">
              <a:spcBef>
                <a:spcPct val="10000"/>
              </a:spcBef>
              <a:buFont typeface="Wingdings" pitchFamily="2" charset="2"/>
              <a:buBlip>
                <a:blip r:embed="rId3"/>
              </a:buBlip>
            </a:pPr>
            <a:r>
              <a:rPr lang="de-DE" b="1" dirty="0" err="1">
                <a:solidFill>
                  <a:schemeClr val="accent1"/>
                </a:solidFill>
                <a:latin typeface="+mn-lt"/>
              </a:rPr>
              <a:t>sound</a:t>
            </a:r>
            <a:r>
              <a:rPr lang="de-DE" b="1" dirty="0">
                <a:solidFill>
                  <a:schemeClr val="accent1"/>
                </a:solidFill>
                <a:latin typeface="+mn-lt"/>
              </a:rPr>
              <a:t> </a:t>
            </a:r>
            <a:r>
              <a:rPr lang="de-DE" b="1" dirty="0" err="1">
                <a:solidFill>
                  <a:schemeClr val="accent1"/>
                </a:solidFill>
                <a:latin typeface="+mn-lt"/>
              </a:rPr>
              <a:t>waves</a:t>
            </a:r>
            <a:r>
              <a:rPr lang="de-DE" b="1" dirty="0">
                <a:solidFill>
                  <a:schemeClr val="accent1"/>
                </a:solidFill>
                <a:latin typeface="+mn-lt"/>
              </a:rPr>
              <a:t> </a:t>
            </a:r>
            <a:r>
              <a:rPr lang="de-DE" b="1" dirty="0" err="1">
                <a:solidFill>
                  <a:schemeClr val="accent1"/>
                </a:solidFill>
                <a:latin typeface="+mn-lt"/>
              </a:rPr>
              <a:t>only</a:t>
            </a:r>
            <a:r>
              <a:rPr lang="de-DE" b="1" dirty="0">
                <a:solidFill>
                  <a:schemeClr val="accent1"/>
                </a:solidFill>
                <a:latin typeface="+mn-lt"/>
              </a:rPr>
              <a:t> </a:t>
            </a:r>
            <a:r>
              <a:rPr lang="de-DE" b="1" dirty="0" err="1">
                <a:solidFill>
                  <a:schemeClr val="accent1"/>
                </a:solidFill>
                <a:latin typeface="+mn-lt"/>
              </a:rPr>
              <a:t>penetrate</a:t>
            </a:r>
            <a:r>
              <a:rPr lang="de-DE" b="1" dirty="0">
                <a:solidFill>
                  <a:schemeClr val="accent1"/>
                </a:solidFill>
                <a:latin typeface="+mn-lt"/>
              </a:rPr>
              <a:t> </a:t>
            </a:r>
            <a:r>
              <a:rPr lang="de-DE" b="1" dirty="0" err="1">
                <a:solidFill>
                  <a:schemeClr val="accent1"/>
                </a:solidFill>
                <a:latin typeface="+mn-lt"/>
              </a:rPr>
              <a:t>above</a:t>
            </a:r>
            <a:r>
              <a:rPr lang="de-DE" b="1" dirty="0">
                <a:solidFill>
                  <a:schemeClr val="accent1"/>
                </a:solidFill>
                <a:latin typeface="+mn-lt"/>
              </a:rPr>
              <a:t> 4 </a:t>
            </a:r>
            <a:r>
              <a:rPr lang="de-DE" b="1" dirty="0" err="1">
                <a:solidFill>
                  <a:schemeClr val="accent1"/>
                </a:solidFill>
                <a:latin typeface="+mn-lt"/>
              </a:rPr>
              <a:t>mHz</a:t>
            </a:r>
            <a:r>
              <a:rPr lang="de-DE" b="1" dirty="0">
                <a:solidFill>
                  <a:schemeClr val="accent1"/>
                </a:solidFill>
                <a:latin typeface="+mn-lt"/>
              </a:rPr>
              <a:t> (</a:t>
            </a:r>
            <a:r>
              <a:rPr lang="de-DE" b="1" dirty="0" smtClean="0">
                <a:solidFill>
                  <a:schemeClr val="accent1"/>
                </a:solidFill>
                <a:latin typeface="+mn-lt"/>
              </a:rPr>
              <a:t>5´ </a:t>
            </a:r>
            <a:r>
              <a:rPr lang="de-DE" b="1" dirty="0">
                <a:solidFill>
                  <a:schemeClr val="accent1"/>
                </a:solidFill>
                <a:latin typeface="+mn-lt"/>
              </a:rPr>
              <a:t>do not </a:t>
            </a:r>
            <a:r>
              <a:rPr lang="de-DE" b="1" dirty="0" err="1">
                <a:solidFill>
                  <a:schemeClr val="accent1"/>
                </a:solidFill>
                <a:latin typeface="+mn-lt"/>
              </a:rPr>
              <a:t>reach</a:t>
            </a:r>
            <a:r>
              <a:rPr lang="de-DE" b="1" dirty="0">
                <a:solidFill>
                  <a:schemeClr val="accent1"/>
                </a:solidFill>
                <a:latin typeface="+mn-lt"/>
              </a:rPr>
              <a:t> </a:t>
            </a:r>
            <a:r>
              <a:rPr lang="de-DE" b="1" dirty="0" err="1">
                <a:solidFill>
                  <a:schemeClr val="accent1"/>
                </a:solidFill>
                <a:latin typeface="+mn-lt"/>
              </a:rPr>
              <a:t>chromosphere</a:t>
            </a:r>
            <a:r>
              <a:rPr lang="de-DE" b="1" dirty="0">
                <a:solidFill>
                  <a:schemeClr val="accent1"/>
                </a:solidFill>
                <a:latin typeface="+mn-lt"/>
              </a:rPr>
              <a:t>)</a:t>
            </a:r>
            <a:endParaRPr lang="en-US" b="1" dirty="0">
              <a:solidFill>
                <a:schemeClr val="accent1"/>
              </a:solidFill>
              <a:latin typeface="+mn-lt"/>
            </a:endParaRPr>
          </a:p>
        </p:txBody>
      </p:sp>
      <p:sp>
        <p:nvSpPr>
          <p:cNvPr id="992267" name="Rectangle 11"/>
          <p:cNvSpPr>
            <a:spLocks noChangeArrowheads="1"/>
          </p:cNvSpPr>
          <p:nvPr/>
        </p:nvSpPr>
        <p:spPr bwMode="auto">
          <a:xfrm>
            <a:off x="252413" y="874713"/>
            <a:ext cx="3400425" cy="6540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de-DE" sz="2000">
                <a:solidFill>
                  <a:srgbClr val="FFFFFF"/>
                </a:solidFill>
                <a:effectLst>
                  <a:outerShdw blurRad="38100" dist="38100" dir="2700000" algn="tl">
                    <a:srgbClr val="000000"/>
                  </a:outerShdw>
                </a:effectLst>
              </a:rPr>
              <a:t>Centeno et al. (2006)</a:t>
            </a:r>
            <a:br>
              <a:rPr lang="de-DE" sz="2000">
                <a:solidFill>
                  <a:srgbClr val="FFFFFF"/>
                </a:solidFill>
                <a:effectLst>
                  <a:outerShdw blurRad="38100" dist="38100" dir="2700000" algn="tl">
                    <a:srgbClr val="000000"/>
                  </a:outerShdw>
                </a:effectLst>
              </a:rPr>
            </a:br>
            <a:r>
              <a:rPr lang="de-DE" sz="2000">
                <a:solidFill>
                  <a:srgbClr val="FFFFFF"/>
                </a:solidFill>
                <a:effectLst>
                  <a:outerShdw blurRad="38100" dist="38100" dir="2700000" algn="tl">
                    <a:srgbClr val="000000"/>
                  </a:outerShdw>
                </a:effectLst>
              </a:rPr>
              <a:t>Bloomfield, Lagg et al. (2007)</a:t>
            </a:r>
            <a:endParaRPr lang="en-US" sz="2000">
              <a:solidFill>
                <a:srgbClr val="FFFFFF"/>
              </a:solidFill>
              <a:effectLst>
                <a:outerShdw blurRad="38100" dist="38100" dir="2700000" algn="tl">
                  <a:srgbClr val="000000"/>
                </a:outerShdw>
              </a:effectLst>
            </a:endParaRPr>
          </a:p>
        </p:txBody>
      </p:sp>
      <p:sp>
        <p:nvSpPr>
          <p:cNvPr id="12" name="Slide Number Placeholder 11"/>
          <p:cNvSpPr>
            <a:spLocks noGrp="1"/>
          </p:cNvSpPr>
          <p:nvPr>
            <p:ph type="sldNum" sz="quarter" idx="12"/>
          </p:nvPr>
        </p:nvSpPr>
        <p:spPr/>
        <p:txBody>
          <a:bodyPr/>
          <a:lstStyle/>
          <a:p>
            <a:fld id="{8C592886-E571-45D5-8B56-343DC94F8FA6}" type="slidenum">
              <a:rPr kumimoji="0" lang="en-US" smtClean="0"/>
              <a:pPr/>
              <a:t>23</a:t>
            </a:fld>
            <a:endParaRPr kumimoji="0"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nflux.png"/>
          <p:cNvPicPr>
            <a:picLocks noChangeAspect="1"/>
          </p:cNvPicPr>
          <p:nvPr/>
        </p:nvPicPr>
        <p:blipFill>
          <a:blip r:embed="rId2" cstate="print"/>
          <a:stretch>
            <a:fillRect/>
          </a:stretch>
        </p:blipFill>
        <p:spPr>
          <a:xfrm>
            <a:off x="504031" y="1814671"/>
            <a:ext cx="7990838" cy="5322214"/>
          </a:xfrm>
          <a:prstGeom prst="rect">
            <a:avLst/>
          </a:prstGeom>
        </p:spPr>
        <p:style>
          <a:lnRef idx="1">
            <a:schemeClr val="accent5"/>
          </a:lnRef>
          <a:fillRef idx="2">
            <a:schemeClr val="accent5"/>
          </a:fillRef>
          <a:effectRef idx="1">
            <a:schemeClr val="accent5"/>
          </a:effectRef>
          <a:fontRef idx="minor">
            <a:schemeClr val="dk1"/>
          </a:fontRef>
        </p:style>
      </p:pic>
      <p:sp>
        <p:nvSpPr>
          <p:cNvPr id="968708" name="Rectangle 4"/>
          <p:cNvSpPr>
            <a:spLocks noGrp="1" noChangeArrowheads="1"/>
          </p:cNvSpPr>
          <p:nvPr>
            <p:ph type="title"/>
          </p:nvPr>
        </p:nvSpPr>
        <p:spPr/>
        <p:txBody>
          <a:bodyPr>
            <a:normAutofit fontScale="90000"/>
          </a:bodyPr>
          <a:lstStyle/>
          <a:p>
            <a:r>
              <a:rPr lang="en-US" dirty="0" smtClean="0"/>
              <a:t>EST performance:</a:t>
            </a:r>
            <a:br>
              <a:rPr lang="en-US" dirty="0" smtClean="0"/>
            </a:br>
            <a:r>
              <a:rPr lang="en-US" dirty="0" smtClean="0"/>
              <a:t>Photon </a:t>
            </a:r>
            <a:r>
              <a:rPr lang="en-US" dirty="0"/>
              <a:t>budget</a:t>
            </a:r>
          </a:p>
        </p:txBody>
      </p:sp>
      <p:sp>
        <p:nvSpPr>
          <p:cNvPr id="5" name="Content Placeholder 4"/>
          <p:cNvSpPr>
            <a:spLocks noGrp="1"/>
          </p:cNvSpPr>
          <p:nvPr>
            <p:ph idx="1"/>
          </p:nvPr>
        </p:nvSpPr>
        <p:spPr>
          <a:xfrm>
            <a:off x="4784721" y="1698596"/>
            <a:ext cx="5002281" cy="167959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de-DE" sz="2800" dirty="0" err="1" smtClean="0"/>
              <a:t>aperture</a:t>
            </a:r>
            <a:r>
              <a:rPr lang="de-DE" sz="2800" dirty="0" smtClean="0"/>
              <a:t>: 4m</a:t>
            </a:r>
          </a:p>
          <a:p>
            <a:r>
              <a:rPr lang="de-DE" sz="2800" dirty="0" smtClean="0"/>
              <a:t>total </a:t>
            </a:r>
            <a:r>
              <a:rPr lang="de-DE" sz="2800" dirty="0" err="1" smtClean="0"/>
              <a:t>efficiency</a:t>
            </a:r>
            <a:r>
              <a:rPr lang="de-DE" sz="2800" dirty="0" smtClean="0"/>
              <a:t> (incl. </a:t>
            </a:r>
            <a:r>
              <a:rPr lang="de-DE" sz="2800" dirty="0" err="1" smtClean="0"/>
              <a:t>detector</a:t>
            </a:r>
            <a:r>
              <a:rPr lang="de-DE" sz="2800" dirty="0" smtClean="0"/>
              <a:t>): 5%</a:t>
            </a:r>
          </a:p>
          <a:p>
            <a:r>
              <a:rPr lang="de-DE" sz="2800" dirty="0" err="1" smtClean="0"/>
              <a:t>exp</a:t>
            </a:r>
            <a:r>
              <a:rPr lang="de-DE" sz="2800" dirty="0" smtClean="0"/>
              <a:t>. time </a:t>
            </a:r>
            <a:r>
              <a:rPr lang="de-DE" sz="2800" dirty="0" err="1" smtClean="0"/>
              <a:t>for</a:t>
            </a:r>
            <a:r>
              <a:rPr lang="de-DE" sz="2800" dirty="0" smtClean="0"/>
              <a:t> </a:t>
            </a:r>
            <a:r>
              <a:rPr lang="de-DE" sz="2800" dirty="0" err="1" smtClean="0"/>
              <a:t>full</a:t>
            </a:r>
            <a:r>
              <a:rPr lang="de-DE" sz="2800" dirty="0" smtClean="0"/>
              <a:t> Stokes: 10s</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24</a:t>
            </a:fld>
            <a:endParaRPr kumimoji="0"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EST Performance:</a:t>
            </a:r>
            <a:br>
              <a:rPr lang="de-DE" dirty="0" smtClean="0"/>
            </a:br>
            <a:r>
              <a:rPr lang="de-DE" dirty="0" err="1" smtClean="0"/>
              <a:t>expected</a:t>
            </a:r>
            <a:r>
              <a:rPr lang="de-DE" dirty="0" smtClean="0"/>
              <a:t> </a:t>
            </a:r>
            <a:r>
              <a:rPr lang="de-DE" dirty="0" err="1" smtClean="0"/>
              <a:t>noise</a:t>
            </a:r>
            <a:r>
              <a:rPr lang="de-DE" dirty="0" smtClean="0"/>
              <a:t> </a:t>
            </a:r>
            <a:r>
              <a:rPr lang="de-DE" dirty="0" err="1" smtClean="0"/>
              <a:t>level</a:t>
            </a:r>
            <a:endParaRPr lang="de-DE" dirty="0"/>
          </a:p>
        </p:txBody>
      </p:sp>
      <p:pic>
        <p:nvPicPr>
          <p:cNvPr id="4" name="Picture 3" descr="EST_snr_2.5s_47km.png"/>
          <p:cNvPicPr>
            <a:picLocks noChangeAspect="1"/>
          </p:cNvPicPr>
          <p:nvPr/>
        </p:nvPicPr>
        <p:blipFill>
          <a:blip r:embed="rId2" cstate="print"/>
          <a:stretch>
            <a:fillRect/>
          </a:stretch>
        </p:blipFill>
        <p:spPr>
          <a:xfrm>
            <a:off x="658752" y="1655905"/>
            <a:ext cx="8333633" cy="5550530"/>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2739993" y="4984766"/>
            <a:ext cx="2482884" cy="51118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p:cNvSpPr/>
          <p:nvPr/>
        </p:nvSpPr>
        <p:spPr>
          <a:xfrm>
            <a:off x="7222423" y="3998915"/>
            <a:ext cx="1870832" cy="65723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25</a:t>
            </a:fld>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EST Performance:</a:t>
            </a:r>
            <a:br>
              <a:rPr lang="de-DE" dirty="0" smtClean="0"/>
            </a:br>
            <a:r>
              <a:rPr lang="de-DE" dirty="0" err="1" smtClean="0"/>
              <a:t>expected</a:t>
            </a:r>
            <a:r>
              <a:rPr lang="de-DE" dirty="0" smtClean="0"/>
              <a:t> </a:t>
            </a:r>
            <a:r>
              <a:rPr lang="de-DE" dirty="0" err="1" smtClean="0"/>
              <a:t>noise</a:t>
            </a:r>
            <a:r>
              <a:rPr lang="de-DE" dirty="0" smtClean="0"/>
              <a:t> </a:t>
            </a:r>
            <a:r>
              <a:rPr lang="de-DE" dirty="0" err="1" smtClean="0"/>
              <a:t>level</a:t>
            </a:r>
            <a:endParaRPr lang="de-DE" dirty="0"/>
          </a:p>
        </p:txBody>
      </p:sp>
      <p:pic>
        <p:nvPicPr>
          <p:cNvPr id="4" name="Picture 3" descr="EST_snr_2.5s_47km.png"/>
          <p:cNvPicPr>
            <a:picLocks noChangeAspect="1"/>
          </p:cNvPicPr>
          <p:nvPr/>
        </p:nvPicPr>
        <p:blipFill>
          <a:blip r:embed="rId2" cstate="print"/>
          <a:stretch>
            <a:fillRect/>
          </a:stretch>
        </p:blipFill>
        <p:spPr>
          <a:xfrm>
            <a:off x="658752" y="1655906"/>
            <a:ext cx="8333633" cy="5550528"/>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2739993" y="4984766"/>
            <a:ext cx="2482884" cy="51118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p:cNvSpPr/>
          <p:nvPr/>
        </p:nvSpPr>
        <p:spPr>
          <a:xfrm>
            <a:off x="7222423" y="2720960"/>
            <a:ext cx="1870832" cy="65723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26</a:t>
            </a:fld>
            <a:endParaRPr kumimoji="0"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6" name="Rectangle 6"/>
          <p:cNvSpPr>
            <a:spLocks noGrp="1" noChangeArrowheads="1"/>
          </p:cNvSpPr>
          <p:nvPr>
            <p:ph type="title"/>
          </p:nvPr>
        </p:nvSpPr>
        <p:spPr/>
        <p:txBody>
          <a:bodyPr/>
          <a:lstStyle/>
          <a:p>
            <a:r>
              <a:rPr lang="en-US"/>
              <a:t>Comparison with VTT</a:t>
            </a:r>
          </a:p>
        </p:txBody>
      </p:sp>
      <p:sp>
        <p:nvSpPr>
          <p:cNvPr id="4" name="Content Placeholder 3"/>
          <p:cNvSpPr>
            <a:spLocks noGrp="1"/>
          </p:cNvSpPr>
          <p:nvPr>
            <p:ph idx="1"/>
          </p:nvPr>
        </p:nvSpPr>
        <p:spPr/>
        <p:txBody>
          <a:bodyPr>
            <a:normAutofit/>
          </a:bodyPr>
          <a:lstStyle/>
          <a:p>
            <a:pPr marL="342900" indent="-342900">
              <a:lnSpc>
                <a:spcPct val="90000"/>
              </a:lnSpc>
              <a:spcBef>
                <a:spcPct val="10000"/>
              </a:spcBef>
              <a:buNone/>
            </a:pPr>
            <a:r>
              <a:rPr lang="en-US" sz="3600" b="1" dirty="0" smtClean="0"/>
              <a:t>VTT Throughput estimation</a:t>
            </a:r>
            <a:r>
              <a:rPr lang="en-US" sz="2000" b="1" dirty="0" smtClean="0"/>
              <a:t/>
            </a:r>
            <a:br>
              <a:rPr lang="en-US" sz="2000" b="1" dirty="0" smtClean="0"/>
            </a:br>
            <a:r>
              <a:rPr lang="en-US" sz="2000" b="1" dirty="0" smtClean="0"/>
              <a:t>(German Vacuum Tower Telescope – The He 10830 workhorse)</a:t>
            </a:r>
          </a:p>
          <a:p>
            <a:pPr marL="342900" indent="-342900">
              <a:lnSpc>
                <a:spcPct val="90000"/>
              </a:lnSpc>
              <a:spcBef>
                <a:spcPct val="10000"/>
              </a:spcBef>
            </a:pPr>
            <a:endParaRPr lang="en-US" sz="2000" b="1" dirty="0" smtClean="0"/>
          </a:p>
          <a:p>
            <a:pPr marL="342900" indent="-342900">
              <a:lnSpc>
                <a:spcPct val="90000"/>
              </a:lnSpc>
              <a:spcBef>
                <a:spcPct val="10000"/>
              </a:spcBef>
            </a:pPr>
            <a:r>
              <a:rPr lang="en-US" sz="2800" dirty="0" smtClean="0"/>
              <a:t>at VTT diff. limit resolution: 0.36” pixel size</a:t>
            </a:r>
            <a:br>
              <a:rPr lang="en-US" sz="2800" dirty="0" smtClean="0"/>
            </a:br>
            <a:r>
              <a:rPr lang="en-US" sz="2800" dirty="0" smtClean="0">
                <a:sym typeface="Wingdings" pitchFamily="2" charset="2"/>
              </a:rPr>
              <a:t> noise level 4-5 E-04</a:t>
            </a:r>
          </a:p>
          <a:p>
            <a:pPr marL="342900" indent="-342900">
              <a:lnSpc>
                <a:spcPct val="90000"/>
              </a:lnSpc>
              <a:spcBef>
                <a:spcPct val="10000"/>
              </a:spcBef>
            </a:pPr>
            <a:r>
              <a:rPr lang="en-US" sz="2800" dirty="0" err="1" smtClean="0">
                <a:sym typeface="Wingdings" pitchFamily="2" charset="2"/>
              </a:rPr>
              <a:t>throghput</a:t>
            </a:r>
            <a:r>
              <a:rPr lang="en-US" sz="2800" dirty="0" smtClean="0">
                <a:sym typeface="Wingdings" pitchFamily="2" charset="2"/>
              </a:rPr>
              <a:t>: ~1.7% (EST: factor 3-4)</a:t>
            </a:r>
          </a:p>
          <a:p>
            <a:pPr marL="342900" indent="-342900">
              <a:lnSpc>
                <a:spcPct val="90000"/>
              </a:lnSpc>
              <a:spcBef>
                <a:spcPct val="10000"/>
              </a:spcBef>
            </a:pPr>
            <a:r>
              <a:rPr lang="en-US" sz="2800" dirty="0" smtClean="0">
                <a:solidFill>
                  <a:srgbClr val="FFC000"/>
                </a:solidFill>
                <a:sym typeface="Wingdings" pitchFamily="2" charset="2"/>
              </a:rPr>
              <a:t>photons: factor 15-20</a:t>
            </a:r>
            <a:endParaRPr lang="en-US" sz="2800" dirty="0" smtClean="0">
              <a:solidFill>
                <a:srgbClr val="FFC000"/>
              </a:solidFill>
            </a:endParaRPr>
          </a:p>
          <a:p>
            <a:pPr marL="342900" indent="-342900">
              <a:lnSpc>
                <a:spcPct val="90000"/>
              </a:lnSpc>
              <a:spcBef>
                <a:spcPct val="10000"/>
              </a:spcBef>
            </a:pPr>
            <a:r>
              <a:rPr lang="en-US" sz="2800" dirty="0" smtClean="0">
                <a:sym typeface="Wingdings" pitchFamily="2" charset="2"/>
              </a:rPr>
              <a:t>resolution: factor 5</a:t>
            </a:r>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27</a:t>
            </a:fld>
            <a:endParaRPr kumimoji="0"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Concerns for using He 10830</a:t>
            </a:r>
          </a:p>
        </p:txBody>
      </p:sp>
      <p:sp>
        <p:nvSpPr>
          <p:cNvPr id="976900" name="Rectangle 4"/>
          <p:cNvSpPr>
            <a:spLocks noGrp="1" noChangeArrowheads="1"/>
          </p:cNvSpPr>
          <p:nvPr>
            <p:ph type="body" idx="4294967295"/>
          </p:nvPr>
        </p:nvSpPr>
        <p:spPr>
          <a:xfrm>
            <a:off x="1462038" y="2793986"/>
            <a:ext cx="7200900" cy="2579687"/>
          </a:xfrm>
          <a:solidFill>
            <a:schemeClr val="accent1"/>
          </a:solidFill>
          <a:ln w="25400">
            <a:solidFill>
              <a:schemeClr val="tx2"/>
            </a:solidFill>
          </a:ln>
        </p:spPr>
        <p:txBody>
          <a:bodyPr>
            <a:normAutofit lnSpcReduction="10000"/>
          </a:bodyPr>
          <a:lstStyle/>
          <a:p>
            <a:pPr algn="ctr">
              <a:buFont typeface="Wingdings" pitchFamily="2" charset="2"/>
              <a:buNone/>
            </a:pPr>
            <a:r>
              <a:rPr lang="en-US" sz="3600" b="1">
                <a:solidFill>
                  <a:srgbClr val="0000CC"/>
                </a:solidFill>
              </a:rPr>
              <a:t>Quiet Sun:</a:t>
            </a:r>
          </a:p>
          <a:p>
            <a:pPr algn="ctr">
              <a:buFont typeface="Wingdings" pitchFamily="2" charset="2"/>
              <a:buNone/>
            </a:pPr>
            <a:endParaRPr lang="en-US"/>
          </a:p>
          <a:p>
            <a:pPr algn="ctr">
              <a:buFont typeface="Wingdings" pitchFamily="2" charset="2"/>
              <a:buNone/>
            </a:pPr>
            <a:r>
              <a:rPr lang="en-US" sz="3200">
                <a:solidFill>
                  <a:schemeClr val="tx2"/>
                </a:solidFill>
              </a:rPr>
              <a:t>Is the He 10830 signal sufficiently strong to perform useful measurements in quiet regions?</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28</a:t>
            </a:fld>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normAutofit fontScale="90000"/>
          </a:bodyPr>
          <a:lstStyle/>
          <a:p>
            <a:r>
              <a:rPr lang="en-US"/>
              <a:t>TIP2 + SOT SP Campaign April/May 2008</a:t>
            </a:r>
          </a:p>
        </p:txBody>
      </p:sp>
      <p:pic>
        <p:nvPicPr>
          <p:cNvPr id="977923" name="Picture 3" descr="10may08"/>
          <p:cNvPicPr>
            <a:picLocks noChangeAspect="1" noChangeArrowheads="1"/>
          </p:cNvPicPr>
          <p:nvPr/>
        </p:nvPicPr>
        <p:blipFill>
          <a:blip r:embed="rId2" cstate="print"/>
          <a:srcRect/>
          <a:stretch>
            <a:fillRect/>
          </a:stretch>
        </p:blipFill>
        <p:spPr bwMode="auto">
          <a:xfrm>
            <a:off x="1944000" y="1656000"/>
            <a:ext cx="6200775" cy="5667375"/>
          </a:xfrm>
          <a:prstGeom prst="rect">
            <a:avLst/>
          </a:prstGeom>
          <a:gradFill rotWithShape="0">
            <a:gsLst>
              <a:gs pos="0">
                <a:srgbClr val="CCECFF"/>
              </a:gs>
              <a:gs pos="100000">
                <a:srgbClr val="FFFFFF"/>
              </a:gs>
            </a:gsLst>
            <a:lin ang="5400000" scaled="1"/>
          </a:gradFill>
        </p:spPr>
      </p:pic>
      <p:sp>
        <p:nvSpPr>
          <p:cNvPr id="11" name="Slide Number Placeholder 10"/>
          <p:cNvSpPr>
            <a:spLocks noGrp="1"/>
          </p:cNvSpPr>
          <p:nvPr>
            <p:ph type="sldNum" sz="quarter" idx="12"/>
          </p:nvPr>
        </p:nvSpPr>
        <p:spPr/>
        <p:txBody>
          <a:bodyPr/>
          <a:lstStyle/>
          <a:p>
            <a:fld id="{8C592886-E571-45D5-8B56-343DC94F8FA6}" type="slidenum">
              <a:rPr kumimoji="0" lang="en-US" smtClean="0"/>
              <a:pPr/>
              <a:t>29</a:t>
            </a:fld>
            <a:endParaRPr kumimoji="0"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Motivation</a:t>
            </a:r>
            <a:endParaRPr lang="de-DE" dirty="0"/>
          </a:p>
        </p:txBody>
      </p:sp>
      <p:sp>
        <p:nvSpPr>
          <p:cNvPr id="7" name="Content Placeholder 6"/>
          <p:cNvSpPr>
            <a:spLocks noGrp="1"/>
          </p:cNvSpPr>
          <p:nvPr>
            <p:ph idx="1"/>
          </p:nvPr>
        </p:nvSpPr>
        <p:spPr/>
        <p:txBody>
          <a:bodyPr/>
          <a:lstStyle/>
          <a:p>
            <a:pPr marL="342900" indent="-342900">
              <a:spcBef>
                <a:spcPct val="10000"/>
              </a:spcBef>
              <a:buNone/>
            </a:pPr>
            <a:r>
              <a:rPr lang="en-US" sz="4400" b="1" dirty="0" smtClean="0">
                <a:solidFill>
                  <a:schemeClr val="accent1"/>
                </a:solidFill>
              </a:rPr>
              <a:t>Why with EST?</a:t>
            </a:r>
          </a:p>
          <a:p>
            <a:pPr marL="342900" indent="-342900">
              <a:spcBef>
                <a:spcPct val="10000"/>
              </a:spcBef>
            </a:pPr>
            <a:r>
              <a:rPr lang="en-US" dirty="0" smtClean="0"/>
              <a:t>photon efficiency</a:t>
            </a:r>
            <a:br>
              <a:rPr lang="en-US" dirty="0" smtClean="0"/>
            </a:br>
            <a:r>
              <a:rPr lang="en-US" dirty="0" smtClean="0">
                <a:sym typeface="Wingdings" pitchFamily="2" charset="2"/>
              </a:rPr>
              <a:t> </a:t>
            </a:r>
            <a:r>
              <a:rPr lang="en-US" dirty="0" smtClean="0"/>
              <a:t>high photon flux</a:t>
            </a:r>
          </a:p>
          <a:p>
            <a:pPr marL="342900" indent="-342900">
              <a:spcBef>
                <a:spcPct val="10000"/>
              </a:spcBef>
            </a:pPr>
            <a:r>
              <a:rPr lang="en-US" dirty="0" smtClean="0"/>
              <a:t>spatial &amp; temp. resolution</a:t>
            </a:r>
          </a:p>
          <a:p>
            <a:pPr marL="342900" indent="-342900">
              <a:spcBef>
                <a:spcPct val="10000"/>
              </a:spcBef>
            </a:pPr>
            <a:r>
              <a:rPr lang="en-US" dirty="0" smtClean="0"/>
              <a:t>high </a:t>
            </a:r>
            <a:r>
              <a:rPr lang="en-US" dirty="0" err="1" smtClean="0"/>
              <a:t>polarimetric</a:t>
            </a:r>
            <a:r>
              <a:rPr lang="en-US" dirty="0" smtClean="0"/>
              <a:t> accuracy</a:t>
            </a:r>
            <a:br>
              <a:rPr lang="en-US" dirty="0" smtClean="0"/>
            </a:br>
            <a:r>
              <a:rPr lang="en-US" sz="2800" dirty="0" smtClean="0"/>
              <a:t>(“polarization-free” telescope)</a:t>
            </a:r>
            <a:endParaRPr lang="en-US" sz="2800" dirty="0" smtClean="0">
              <a:sym typeface="Wingdings" pitchFamily="2" charset="2"/>
            </a:endParaRPr>
          </a:p>
          <a:p>
            <a:pPr marL="342900" indent="-342900">
              <a:spcBef>
                <a:spcPct val="10000"/>
              </a:spcBef>
            </a:pPr>
            <a:r>
              <a:rPr lang="en-US" dirty="0" smtClean="0">
                <a:sym typeface="Wingdings" pitchFamily="2" charset="2"/>
              </a:rPr>
              <a:t>image stability (MCAO)</a:t>
            </a:r>
            <a:endParaRPr lang="en-US" dirty="0" smtClean="0"/>
          </a:p>
          <a:p>
            <a:endParaRPr lang="de-DE"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3</a:t>
            </a:fld>
            <a:endParaRPr kumimoji="0"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normAutofit fontScale="90000"/>
          </a:bodyPr>
          <a:lstStyle/>
          <a:p>
            <a:r>
              <a:rPr lang="en-US"/>
              <a:t>TIP2 + SOT SP Campaign April/May 2008</a:t>
            </a:r>
          </a:p>
        </p:txBody>
      </p:sp>
      <p:grpSp>
        <p:nvGrpSpPr>
          <p:cNvPr id="11" name="Group 10"/>
          <p:cNvGrpSpPr>
            <a:grpSpLocks noChangeAspect="1"/>
          </p:cNvGrpSpPr>
          <p:nvPr/>
        </p:nvGrpSpPr>
        <p:grpSpPr>
          <a:xfrm>
            <a:off x="1944000" y="1656000"/>
            <a:ext cx="6200712" cy="5667375"/>
            <a:chOff x="1385888" y="520700"/>
            <a:chExt cx="7308850" cy="6680200"/>
          </a:xfrm>
        </p:grpSpPr>
        <p:pic>
          <p:nvPicPr>
            <p:cNvPr id="12" name="Picture 3" descr="10may08"/>
            <p:cNvPicPr>
              <a:picLocks noChangeAspect="1" noChangeArrowheads="1"/>
            </p:cNvPicPr>
            <p:nvPr/>
          </p:nvPicPr>
          <p:blipFill>
            <a:blip r:embed="rId2" cstate="print"/>
            <a:srcRect/>
            <a:stretch>
              <a:fillRect/>
            </a:stretch>
          </p:blipFill>
          <p:spPr bwMode="auto">
            <a:xfrm>
              <a:off x="1385888" y="520700"/>
              <a:ext cx="7308850" cy="6680200"/>
            </a:xfrm>
            <a:prstGeom prst="rect">
              <a:avLst/>
            </a:prstGeom>
            <a:gradFill rotWithShape="0">
              <a:gsLst>
                <a:gs pos="0">
                  <a:srgbClr val="CCECFF"/>
                </a:gs>
                <a:gs pos="100000">
                  <a:srgbClr val="FFFFFF"/>
                </a:gs>
              </a:gsLst>
              <a:lin ang="5400000" scaled="1"/>
            </a:gradFill>
          </p:spPr>
        </p:pic>
        <p:grpSp>
          <p:nvGrpSpPr>
            <p:cNvPr id="13" name="Group 8"/>
            <p:cNvGrpSpPr/>
            <p:nvPr/>
          </p:nvGrpSpPr>
          <p:grpSpPr>
            <a:xfrm>
              <a:off x="2663825" y="2592388"/>
              <a:ext cx="3781426" cy="3635376"/>
              <a:chOff x="2663825" y="2592388"/>
              <a:chExt cx="3781426" cy="3635376"/>
            </a:xfrm>
          </p:grpSpPr>
          <p:sp>
            <p:nvSpPr>
              <p:cNvPr id="14" name="AutoShape 5"/>
              <p:cNvSpPr>
                <a:spLocks noChangeArrowheads="1"/>
              </p:cNvSpPr>
              <p:nvPr/>
            </p:nvSpPr>
            <p:spPr bwMode="auto">
              <a:xfrm>
                <a:off x="6011863" y="2592388"/>
                <a:ext cx="433388" cy="360363"/>
              </a:xfrm>
              <a:prstGeom prst="star5">
                <a:avLst/>
              </a:prstGeom>
              <a:noFill/>
              <a:ln w="38100" algn="ctr">
                <a:solidFill>
                  <a:srgbClr val="FFC000"/>
                </a:solidFill>
                <a:miter lim="800000"/>
                <a:headEnd/>
                <a:tailEnd/>
              </a:ln>
              <a:effectLst/>
            </p:spPr>
            <p:txBody>
              <a:bodyPr wrap="none" lIns="90000" tIns="46800" rIns="90000" bIns="46800" anchor="ctr">
                <a:spAutoFit/>
              </a:bodyPr>
              <a:lstStyle/>
              <a:p>
                <a:endParaRPr lang="de-DE"/>
              </a:p>
            </p:txBody>
          </p:sp>
          <p:sp>
            <p:nvSpPr>
              <p:cNvPr id="15" name="AutoShape 6"/>
              <p:cNvSpPr>
                <a:spLocks noChangeArrowheads="1"/>
              </p:cNvSpPr>
              <p:nvPr/>
            </p:nvSpPr>
            <p:spPr bwMode="auto">
              <a:xfrm>
                <a:off x="2663825" y="5867401"/>
                <a:ext cx="433388" cy="360363"/>
              </a:xfrm>
              <a:prstGeom prst="star5">
                <a:avLst/>
              </a:prstGeom>
              <a:noFill/>
              <a:ln w="38100" algn="ctr">
                <a:solidFill>
                  <a:srgbClr val="FFC000"/>
                </a:solidFill>
                <a:miter lim="800000"/>
                <a:headEnd/>
                <a:tailEnd/>
              </a:ln>
              <a:effectLst/>
            </p:spPr>
            <p:txBody>
              <a:bodyPr wrap="none" lIns="90000" tIns="46800" rIns="90000" bIns="46800" anchor="ctr">
                <a:spAutoFit/>
              </a:bodyPr>
              <a:lstStyle/>
              <a:p>
                <a:endParaRPr lang="de-DE"/>
              </a:p>
            </p:txBody>
          </p:sp>
          <p:sp>
            <p:nvSpPr>
              <p:cNvPr id="16" name="AutoShape 7"/>
              <p:cNvSpPr>
                <a:spLocks noChangeArrowheads="1"/>
              </p:cNvSpPr>
              <p:nvPr/>
            </p:nvSpPr>
            <p:spPr bwMode="auto">
              <a:xfrm>
                <a:off x="6011863" y="5867401"/>
                <a:ext cx="433388" cy="360363"/>
              </a:xfrm>
              <a:prstGeom prst="star5">
                <a:avLst/>
              </a:prstGeom>
              <a:noFill/>
              <a:ln w="38100" algn="ctr">
                <a:solidFill>
                  <a:srgbClr val="FFC000"/>
                </a:solidFill>
                <a:miter lim="800000"/>
                <a:headEnd/>
                <a:tailEnd/>
              </a:ln>
              <a:effectLst/>
            </p:spPr>
            <p:txBody>
              <a:bodyPr wrap="none" lIns="90000" tIns="46800" rIns="90000" bIns="46800" anchor="ctr">
                <a:spAutoFit/>
              </a:bodyPr>
              <a:lstStyle/>
              <a:p>
                <a:endParaRPr lang="de-DE"/>
              </a:p>
            </p:txBody>
          </p:sp>
          <p:sp>
            <p:nvSpPr>
              <p:cNvPr id="17" name="AutoShape 6"/>
              <p:cNvSpPr>
                <a:spLocks noChangeArrowheads="1"/>
              </p:cNvSpPr>
              <p:nvPr/>
            </p:nvSpPr>
            <p:spPr bwMode="auto">
              <a:xfrm>
                <a:off x="2663825" y="2592388"/>
                <a:ext cx="433388" cy="360363"/>
              </a:xfrm>
              <a:prstGeom prst="star5">
                <a:avLst/>
              </a:prstGeom>
              <a:noFill/>
              <a:ln w="38100" algn="ctr">
                <a:solidFill>
                  <a:srgbClr val="FFC000"/>
                </a:solidFill>
                <a:miter lim="800000"/>
                <a:headEnd/>
                <a:tailEnd/>
              </a:ln>
              <a:effectLst/>
            </p:spPr>
            <p:txBody>
              <a:bodyPr wrap="none" lIns="90000" tIns="46800" rIns="90000" bIns="46800" anchor="ctr">
                <a:spAutoFit/>
              </a:bodyPr>
              <a:lstStyle/>
              <a:p>
                <a:endParaRPr lang="de-DE"/>
              </a:p>
            </p:txBody>
          </p:sp>
        </p:grpSp>
      </p:grpSp>
      <p:sp>
        <p:nvSpPr>
          <p:cNvPr id="18" name="Slide Number Placeholder 17"/>
          <p:cNvSpPr>
            <a:spLocks noGrp="1"/>
          </p:cNvSpPr>
          <p:nvPr>
            <p:ph type="sldNum" sz="quarter" idx="12"/>
          </p:nvPr>
        </p:nvSpPr>
        <p:spPr/>
        <p:txBody>
          <a:bodyPr/>
          <a:lstStyle/>
          <a:p>
            <a:fld id="{8C592886-E571-45D5-8B56-343DC94F8FA6}" type="slidenum">
              <a:rPr kumimoji="0" lang="en-US" smtClean="0"/>
              <a:pPr/>
              <a:t>30</a:t>
            </a:fld>
            <a:endParaRPr kumimoji="0"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normAutofit fontScale="90000"/>
          </a:bodyPr>
          <a:lstStyle/>
          <a:p>
            <a:pPr marL="3175"/>
            <a:r>
              <a:rPr lang="en-US" dirty="0" smtClean="0"/>
              <a:t>Full </a:t>
            </a:r>
            <a:r>
              <a:rPr lang="en-US" dirty="0" err="1" smtClean="0"/>
              <a:t>Hanle</a:t>
            </a:r>
            <a:r>
              <a:rPr lang="en-US" dirty="0" smtClean="0"/>
              <a:t> Inversions:</a:t>
            </a:r>
            <a:br>
              <a:rPr lang="en-US" dirty="0" smtClean="0"/>
            </a:br>
            <a:r>
              <a:rPr lang="en-US" dirty="0" smtClean="0"/>
              <a:t>noise level 2e-4</a:t>
            </a:r>
            <a:endParaRPr lang="en-US" dirty="0"/>
          </a:p>
        </p:txBody>
      </p:sp>
      <p:pic>
        <p:nvPicPr>
          <p:cNvPr id="980995" name="Picture 3" descr="obs"/>
          <p:cNvPicPr>
            <a:picLocks noChangeAspect="1" noChangeArrowheads="1"/>
          </p:cNvPicPr>
          <p:nvPr/>
        </p:nvPicPr>
        <p:blipFill>
          <a:blip r:embed="rId2" cstate="print"/>
          <a:srcRect/>
          <a:stretch>
            <a:fillRect/>
          </a:stretch>
        </p:blipFill>
        <p:spPr bwMode="auto">
          <a:xfrm>
            <a:off x="4337152" y="1698596"/>
            <a:ext cx="3806765" cy="5502304"/>
          </a:xfrm>
          <a:prstGeom prst="rect">
            <a:avLst/>
          </a:prstGeom>
          <a:gradFill rotWithShape="0">
            <a:gsLst>
              <a:gs pos="0">
                <a:srgbClr val="CCECFF"/>
              </a:gs>
              <a:gs pos="100000">
                <a:srgbClr val="FFFFFF"/>
              </a:gs>
            </a:gsLst>
            <a:lin ang="5400000" scaled="1"/>
          </a:gradFill>
        </p:spPr>
      </p:pic>
      <p:sp>
        <p:nvSpPr>
          <p:cNvPr id="980996" name="Text Box 4"/>
          <p:cNvSpPr txBox="1">
            <a:spLocks noChangeArrowheads="1"/>
          </p:cNvSpPr>
          <p:nvPr/>
        </p:nvSpPr>
        <p:spPr bwMode="auto">
          <a:xfrm>
            <a:off x="395288" y="2246291"/>
            <a:ext cx="3147991" cy="1941173"/>
          </a:xfrm>
          <a:prstGeom prst="rect">
            <a:avLst/>
          </a:prstGeom>
          <a:noFill/>
          <a:ln w="9525" algn="ctr">
            <a:noFill/>
            <a:miter lim="800000"/>
            <a:headEnd/>
            <a:tailEnd/>
          </a:ln>
          <a:effectLst/>
        </p:spPr>
        <p:txBody>
          <a:bodyPr wrap="square" lIns="90000" tIns="46800" rIns="90000" bIns="46800">
            <a:spAutoFit/>
          </a:bodyPr>
          <a:lstStyle/>
          <a:p>
            <a:pPr algn="l" defTabSz="355600"/>
            <a:r>
              <a:rPr lang="en-US" dirty="0">
                <a:solidFill>
                  <a:schemeClr val="tx1"/>
                </a:solidFill>
                <a:latin typeface="+mn-lt"/>
              </a:rPr>
              <a:t>B=70 G</a:t>
            </a:r>
            <a:br>
              <a:rPr lang="en-US" dirty="0">
                <a:solidFill>
                  <a:schemeClr val="tx1"/>
                </a:solidFill>
                <a:latin typeface="+mn-lt"/>
              </a:rPr>
            </a:br>
            <a:r>
              <a:rPr lang="en-US" dirty="0" err="1">
                <a:solidFill>
                  <a:schemeClr val="tx1"/>
                </a:solidFill>
                <a:latin typeface="+mn-lt"/>
              </a:rPr>
              <a:t>INC</a:t>
            </a:r>
            <a:r>
              <a:rPr lang="en-US" baseline="-25000" dirty="0" err="1">
                <a:solidFill>
                  <a:schemeClr val="tx1"/>
                </a:solidFill>
                <a:latin typeface="+mn-lt"/>
              </a:rPr>
              <a:t>solar</a:t>
            </a:r>
            <a:r>
              <a:rPr lang="en-US" dirty="0">
                <a:solidFill>
                  <a:schemeClr val="tx1"/>
                </a:solidFill>
                <a:latin typeface="+mn-lt"/>
              </a:rPr>
              <a:t>=70°</a:t>
            </a:r>
            <a:br>
              <a:rPr lang="en-US" dirty="0">
                <a:solidFill>
                  <a:schemeClr val="tx1"/>
                </a:solidFill>
                <a:latin typeface="+mn-lt"/>
              </a:rPr>
            </a:br>
            <a:r>
              <a:rPr lang="en-US" dirty="0">
                <a:solidFill>
                  <a:schemeClr val="tx1"/>
                </a:solidFill>
                <a:latin typeface="+mn-lt"/>
              </a:rPr>
              <a:t>h=2100 km</a:t>
            </a:r>
            <a:br>
              <a:rPr lang="en-US" dirty="0">
                <a:solidFill>
                  <a:schemeClr val="tx1"/>
                </a:solidFill>
                <a:latin typeface="+mn-lt"/>
              </a:rPr>
            </a:br>
            <a:r>
              <a:rPr lang="en-US" dirty="0">
                <a:solidFill>
                  <a:schemeClr val="tx1"/>
                </a:solidFill>
                <a:latin typeface="+mn-lt"/>
              </a:rPr>
              <a:t>AZI=aligned with visible structure</a:t>
            </a:r>
          </a:p>
        </p:txBody>
      </p:sp>
      <p:pic>
        <p:nvPicPr>
          <p:cNvPr id="980997" name="Picture 5" descr="hanleprof_fit"/>
          <p:cNvPicPr>
            <a:picLocks noChangeAspect="1" noChangeArrowheads="1"/>
          </p:cNvPicPr>
          <p:nvPr/>
        </p:nvPicPr>
        <p:blipFill>
          <a:blip r:embed="rId3" cstate="print"/>
          <a:srcRect/>
          <a:stretch>
            <a:fillRect/>
          </a:stretch>
        </p:blipFill>
        <p:spPr bwMode="auto">
          <a:xfrm>
            <a:off x="4335840" y="1698596"/>
            <a:ext cx="3808077" cy="5502304"/>
          </a:xfrm>
          <a:prstGeom prst="rect">
            <a:avLst/>
          </a:prstGeom>
          <a:gradFill rotWithShape="0">
            <a:gsLst>
              <a:gs pos="0">
                <a:srgbClr val="CCECFF"/>
              </a:gs>
              <a:gs pos="100000">
                <a:srgbClr val="FFFFFF"/>
              </a:gs>
            </a:gsLst>
            <a:lin ang="5400000" scaled="1"/>
          </a:gradFill>
        </p:spPr>
      </p:pic>
      <p:sp>
        <p:nvSpPr>
          <p:cNvPr id="6" name="Slide Number Placeholder 5"/>
          <p:cNvSpPr>
            <a:spLocks noGrp="1"/>
          </p:cNvSpPr>
          <p:nvPr>
            <p:ph type="sldNum" sz="quarter" idx="12"/>
          </p:nvPr>
        </p:nvSpPr>
        <p:spPr/>
        <p:txBody>
          <a:bodyPr/>
          <a:lstStyle/>
          <a:p>
            <a:fld id="{8C592886-E571-45D5-8B56-343DC94F8FA6}" type="slidenum">
              <a:rPr kumimoji="0" lang="en-US" smtClean="0"/>
              <a:pPr/>
              <a:t>31</a:t>
            </a:fld>
            <a:endParaRPr kumimoji="0" lang="en-US"/>
          </a:p>
        </p:txBody>
      </p:sp>
      <p:sp>
        <p:nvSpPr>
          <p:cNvPr id="7" name="TextBox 6"/>
          <p:cNvSpPr txBox="1"/>
          <p:nvPr/>
        </p:nvSpPr>
        <p:spPr>
          <a:xfrm>
            <a:off x="257109" y="5349896"/>
            <a:ext cx="3940552"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dirty="0" smtClean="0"/>
              <a:t>The </a:t>
            </a:r>
            <a:r>
              <a:rPr lang="de-DE" dirty="0" err="1" smtClean="0"/>
              <a:t>high</a:t>
            </a:r>
            <a:r>
              <a:rPr lang="de-DE" dirty="0" smtClean="0"/>
              <a:t> </a:t>
            </a:r>
            <a:r>
              <a:rPr lang="de-DE" dirty="0" err="1" smtClean="0"/>
              <a:t>photon</a:t>
            </a:r>
            <a:r>
              <a:rPr lang="de-DE" dirty="0" smtClean="0"/>
              <a:t> </a:t>
            </a:r>
            <a:r>
              <a:rPr lang="de-DE" dirty="0" err="1" smtClean="0"/>
              <a:t>efficiency</a:t>
            </a:r>
            <a:r>
              <a:rPr lang="de-DE" dirty="0" smtClean="0"/>
              <a:t> </a:t>
            </a:r>
            <a:r>
              <a:rPr lang="de-DE" dirty="0" err="1" smtClean="0"/>
              <a:t>and</a:t>
            </a:r>
            <a:r>
              <a:rPr lang="de-DE" dirty="0" smtClean="0"/>
              <a:t> </a:t>
            </a:r>
            <a:r>
              <a:rPr lang="de-DE" dirty="0" err="1" smtClean="0"/>
              <a:t>polarimetric</a:t>
            </a:r>
            <a:r>
              <a:rPr lang="de-DE" dirty="0" smtClean="0"/>
              <a:t> </a:t>
            </a:r>
            <a:r>
              <a:rPr lang="de-DE" dirty="0" err="1" smtClean="0"/>
              <a:t>accuracy</a:t>
            </a:r>
            <a:r>
              <a:rPr lang="de-DE" dirty="0" smtClean="0"/>
              <a:t> </a:t>
            </a:r>
            <a:r>
              <a:rPr lang="de-DE" dirty="0" err="1" smtClean="0"/>
              <a:t>of</a:t>
            </a:r>
            <a:r>
              <a:rPr lang="de-DE" dirty="0" smtClean="0"/>
              <a:t> EST will </a:t>
            </a:r>
            <a:r>
              <a:rPr lang="de-DE" dirty="0" err="1" smtClean="0"/>
              <a:t>allow</a:t>
            </a:r>
            <a:r>
              <a:rPr lang="de-DE" dirty="0" smtClean="0"/>
              <a:t> </a:t>
            </a:r>
            <a:r>
              <a:rPr lang="de-DE" dirty="0" err="1" smtClean="0"/>
              <a:t>for</a:t>
            </a:r>
            <a:r>
              <a:rPr lang="de-DE" dirty="0" smtClean="0"/>
              <a:t> </a:t>
            </a:r>
            <a:r>
              <a:rPr lang="de-DE" dirty="0" err="1" smtClean="0"/>
              <a:t>measurements</a:t>
            </a:r>
            <a:r>
              <a:rPr lang="de-DE" dirty="0" smtClean="0"/>
              <a:t> in </a:t>
            </a:r>
            <a:r>
              <a:rPr lang="de-DE" dirty="0" err="1" smtClean="0"/>
              <a:t>quiet</a:t>
            </a:r>
            <a:r>
              <a:rPr lang="de-DE" dirty="0" smtClean="0"/>
              <a:t> Sun </a:t>
            </a:r>
            <a:r>
              <a:rPr lang="de-DE" dirty="0" err="1" smtClean="0"/>
              <a:t>regions</a:t>
            </a:r>
            <a:r>
              <a:rPr lang="de-DE" dirty="0" smtClean="0"/>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0997"/>
                                        </p:tgtEl>
                                        <p:attrNameLst>
                                          <p:attrName>style.visibility</p:attrName>
                                        </p:attrNameLst>
                                      </p:cBhvr>
                                      <p:to>
                                        <p:strVal val="visible"/>
                                      </p:to>
                                    </p:set>
                                    <p:animEffect transition="in" filter="wipe(down)">
                                      <p:cBhvr>
                                        <p:cTn id="7" dur="500"/>
                                        <p:tgtEl>
                                          <p:spTgt spid="98099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80996"/>
                                        </p:tgtEl>
                                        <p:attrNameLst>
                                          <p:attrName>style.visibility</p:attrName>
                                        </p:attrNameLst>
                                      </p:cBhvr>
                                      <p:to>
                                        <p:strVal val="visible"/>
                                      </p:to>
                                    </p:set>
                                    <p:animEffect transition="in" filter="wipe(down)">
                                      <p:cBhvr>
                                        <p:cTn id="10" dur="500"/>
                                        <p:tgtEl>
                                          <p:spTgt spid="9809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6" grpId="0"/>
      <p:bldP spid="7"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normAutofit fontScale="90000"/>
          </a:bodyPr>
          <a:lstStyle/>
          <a:p>
            <a:r>
              <a:rPr lang="en-US" dirty="0" smtClean="0"/>
              <a:t>He 10830:</a:t>
            </a:r>
            <a:br>
              <a:rPr lang="en-US" dirty="0" smtClean="0"/>
            </a:br>
            <a:r>
              <a:rPr lang="en-US" dirty="0" smtClean="0"/>
              <a:t>Pros &amp; Cons</a:t>
            </a:r>
            <a:endParaRPr lang="en-US" dirty="0"/>
          </a:p>
        </p:txBody>
      </p:sp>
      <p:sp>
        <p:nvSpPr>
          <p:cNvPr id="1004547" name="Rectangle 3"/>
          <p:cNvSpPr>
            <a:spLocks noGrp="1" noChangeArrowheads="1"/>
          </p:cNvSpPr>
          <p:nvPr>
            <p:ph idx="1"/>
          </p:nvPr>
        </p:nvSpPr>
        <p:spPr>
          <a:xfrm>
            <a:off x="504032" y="1735110"/>
            <a:ext cx="9072562" cy="5622974"/>
          </a:xfrm>
        </p:spPr>
        <p:txBody>
          <a:bodyPr>
            <a:noAutofit/>
          </a:bodyPr>
          <a:lstStyle/>
          <a:p>
            <a:r>
              <a:rPr lang="en-US" sz="2800" dirty="0"/>
              <a:t>relatively weak in quiet Sun</a:t>
            </a:r>
            <a:br>
              <a:rPr lang="en-US" sz="2800" dirty="0"/>
            </a:br>
            <a:r>
              <a:rPr lang="en-US" sz="2800" dirty="0"/>
              <a:t>	</a:t>
            </a:r>
            <a:r>
              <a:rPr lang="en-US" sz="2800" dirty="0" smtClean="0">
                <a:solidFill>
                  <a:schemeClr val="accent1"/>
                </a:solidFill>
              </a:rPr>
              <a:t>BUT</a:t>
            </a:r>
            <a:r>
              <a:rPr lang="en-US" sz="2800" dirty="0">
                <a:solidFill>
                  <a:schemeClr val="accent1"/>
                </a:solidFill>
              </a:rPr>
              <a:t>: always purely chromospheric!</a:t>
            </a:r>
            <a:br>
              <a:rPr lang="en-US" sz="2800" dirty="0">
                <a:solidFill>
                  <a:schemeClr val="accent1"/>
                </a:solidFill>
              </a:rPr>
            </a:br>
            <a:r>
              <a:rPr lang="en-US" sz="2800" dirty="0">
                <a:solidFill>
                  <a:schemeClr val="accent1"/>
                </a:solidFill>
              </a:rPr>
              <a:t>	</a:t>
            </a:r>
            <a:r>
              <a:rPr lang="en-US" sz="2800" dirty="0" smtClean="0">
                <a:solidFill>
                  <a:schemeClr val="accent1"/>
                </a:solidFill>
              </a:rPr>
              <a:t>Height </a:t>
            </a:r>
            <a:r>
              <a:rPr lang="en-US" sz="2800" dirty="0">
                <a:solidFill>
                  <a:schemeClr val="accent1"/>
                </a:solidFill>
              </a:rPr>
              <a:t>information contained in Stokes </a:t>
            </a:r>
            <a:r>
              <a:rPr lang="en-US" sz="2800" dirty="0" smtClean="0">
                <a:solidFill>
                  <a:schemeClr val="accent1"/>
                </a:solidFill>
              </a:rPr>
              <a:t>spectra</a:t>
            </a:r>
            <a:endParaRPr lang="en-US" sz="2800" dirty="0">
              <a:solidFill>
                <a:schemeClr val="hlink"/>
              </a:solidFill>
            </a:endParaRPr>
          </a:p>
          <a:p>
            <a:endParaRPr lang="en-US" sz="2800" dirty="0" smtClean="0"/>
          </a:p>
          <a:p>
            <a:r>
              <a:rPr lang="en-US" sz="2800" dirty="0" smtClean="0"/>
              <a:t>Gradient </a:t>
            </a:r>
            <a:r>
              <a:rPr lang="en-US" sz="2800" dirty="0"/>
              <a:t>analysis: narrow </a:t>
            </a:r>
            <a:r>
              <a:rPr lang="en-US" sz="2800" dirty="0" smtClean="0"/>
              <a:t>slab</a:t>
            </a:r>
            <a:br>
              <a:rPr lang="en-US" sz="2800" dirty="0" smtClean="0"/>
            </a:br>
            <a:r>
              <a:rPr lang="en-US" sz="2800" dirty="0" smtClean="0">
                <a:sym typeface="Wingdings" pitchFamily="2" charset="2"/>
              </a:rPr>
              <a:t> </a:t>
            </a:r>
            <a:r>
              <a:rPr lang="en-US" sz="2800" dirty="0">
                <a:sym typeface="Wingdings" pitchFamily="2" charset="2"/>
              </a:rPr>
              <a:t>no gradients observable</a:t>
            </a:r>
            <a:br>
              <a:rPr lang="en-US" sz="2800" dirty="0">
                <a:sym typeface="Wingdings" pitchFamily="2" charset="2"/>
              </a:rPr>
            </a:br>
            <a:r>
              <a:rPr lang="en-US" sz="2800" dirty="0">
                <a:sym typeface="Wingdings" pitchFamily="2" charset="2"/>
              </a:rPr>
              <a:t>	</a:t>
            </a:r>
            <a:r>
              <a:rPr lang="en-US" sz="2800" dirty="0" smtClean="0">
                <a:solidFill>
                  <a:schemeClr val="accent1"/>
                </a:solidFill>
                <a:sym typeface="Wingdings" pitchFamily="2" charset="2"/>
              </a:rPr>
              <a:t>BUT</a:t>
            </a:r>
            <a:r>
              <a:rPr lang="en-US" sz="2800" dirty="0">
                <a:solidFill>
                  <a:schemeClr val="accent1"/>
                </a:solidFill>
                <a:sym typeface="Wingdings" pitchFamily="2" charset="2"/>
              </a:rPr>
              <a:t>: nearby Si line allows for </a:t>
            </a:r>
            <a:r>
              <a:rPr lang="en-US" sz="2800" dirty="0" err="1">
                <a:solidFill>
                  <a:schemeClr val="accent1"/>
                </a:solidFill>
                <a:sym typeface="Wingdings" pitchFamily="2" charset="2"/>
              </a:rPr>
              <a:t>phot</a:t>
            </a:r>
            <a:r>
              <a:rPr lang="en-US" sz="2800" dirty="0">
                <a:solidFill>
                  <a:schemeClr val="accent1"/>
                </a:solidFill>
                <a:sym typeface="Wingdings" pitchFamily="2" charset="2"/>
              </a:rPr>
              <a:t>./</a:t>
            </a:r>
            <a:r>
              <a:rPr lang="en-US" sz="2800" dirty="0" err="1">
                <a:solidFill>
                  <a:schemeClr val="accent1"/>
                </a:solidFill>
                <a:sym typeface="Wingdings" pitchFamily="2" charset="2"/>
              </a:rPr>
              <a:t>chrom</a:t>
            </a:r>
            <a:r>
              <a:rPr lang="en-US" sz="2800" dirty="0">
                <a:solidFill>
                  <a:schemeClr val="accent1"/>
                </a:solidFill>
                <a:sym typeface="Wingdings" pitchFamily="2" charset="2"/>
              </a:rPr>
              <a:t>.</a:t>
            </a:r>
            <a:br>
              <a:rPr lang="en-US" sz="2800" dirty="0">
                <a:solidFill>
                  <a:schemeClr val="accent1"/>
                </a:solidFill>
                <a:sym typeface="Wingdings" pitchFamily="2" charset="2"/>
              </a:rPr>
            </a:br>
            <a:r>
              <a:rPr lang="en-US" sz="2800" dirty="0">
                <a:solidFill>
                  <a:schemeClr val="accent1"/>
                </a:solidFill>
                <a:sym typeface="Wingdings" pitchFamily="2" charset="2"/>
              </a:rPr>
              <a:t>	</a:t>
            </a:r>
            <a:r>
              <a:rPr lang="en-US" sz="2800" dirty="0" smtClean="0">
                <a:solidFill>
                  <a:schemeClr val="accent1"/>
                </a:solidFill>
                <a:sym typeface="Wingdings" pitchFamily="2" charset="2"/>
              </a:rPr>
              <a:t>gradient studies</a:t>
            </a:r>
            <a:endParaRPr lang="en-US" sz="2800" dirty="0">
              <a:solidFill>
                <a:schemeClr val="hlink"/>
              </a:solidFill>
            </a:endParaRPr>
          </a:p>
          <a:p>
            <a:endParaRPr lang="en-US" sz="2800" dirty="0" smtClean="0"/>
          </a:p>
          <a:p>
            <a:r>
              <a:rPr lang="en-US" sz="2800" dirty="0" smtClean="0"/>
              <a:t>spatial </a:t>
            </a:r>
            <a:r>
              <a:rPr lang="en-US" sz="2800" dirty="0"/>
              <a:t>resolution: Ca H, K better by a factor of 3</a:t>
            </a:r>
            <a:br>
              <a:rPr lang="en-US" sz="2800" dirty="0"/>
            </a:br>
            <a:r>
              <a:rPr lang="en-US" sz="2800" dirty="0"/>
              <a:t>	</a:t>
            </a:r>
            <a:r>
              <a:rPr lang="en-US" sz="2800" dirty="0" smtClean="0">
                <a:solidFill>
                  <a:schemeClr val="accent1"/>
                </a:solidFill>
              </a:rPr>
              <a:t>BUT</a:t>
            </a:r>
            <a:r>
              <a:rPr lang="en-US" sz="2800" dirty="0">
                <a:solidFill>
                  <a:schemeClr val="accent1"/>
                </a:solidFill>
              </a:rPr>
              <a:t>: </a:t>
            </a:r>
            <a:r>
              <a:rPr lang="en-US" sz="2800" dirty="0" smtClean="0">
                <a:solidFill>
                  <a:schemeClr val="accent1"/>
                </a:solidFill>
              </a:rPr>
              <a:t>simple analysis</a:t>
            </a:r>
            <a:br>
              <a:rPr lang="en-US" sz="2800" dirty="0" smtClean="0">
                <a:solidFill>
                  <a:schemeClr val="accent1"/>
                </a:solidFill>
              </a:rPr>
            </a:br>
            <a:r>
              <a:rPr lang="en-US" sz="2800" dirty="0" smtClean="0">
                <a:solidFill>
                  <a:schemeClr val="accent1"/>
                </a:solidFill>
              </a:rPr>
              <a:t>	</a:t>
            </a:r>
            <a:r>
              <a:rPr lang="en-US" sz="2800" dirty="0" smtClean="0">
                <a:solidFill>
                  <a:schemeClr val="accent1"/>
                </a:solidFill>
                <a:sym typeface="Wingdings" pitchFamily="2" charset="2"/>
              </a:rPr>
              <a:t> fine structure can be obtained with indirect</a:t>
            </a:r>
            <a:br>
              <a:rPr lang="en-US" sz="2800" dirty="0" smtClean="0">
                <a:solidFill>
                  <a:schemeClr val="accent1"/>
                </a:solidFill>
                <a:sym typeface="Wingdings" pitchFamily="2" charset="2"/>
              </a:rPr>
            </a:br>
            <a:r>
              <a:rPr lang="en-US" sz="2800" dirty="0" smtClean="0">
                <a:solidFill>
                  <a:schemeClr val="accent1"/>
                </a:solidFill>
                <a:sym typeface="Wingdings" pitchFamily="2" charset="2"/>
              </a:rPr>
              <a:t>	techniques </a:t>
            </a:r>
            <a:r>
              <a:rPr lang="en-US" sz="2200" dirty="0" smtClean="0">
                <a:solidFill>
                  <a:schemeClr val="accent1"/>
                </a:solidFill>
              </a:rPr>
              <a:t>(e.g. multi-component modeling)</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32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anim calcmode="lin" valueType="num">
                                      <p:cBhvr>
                                        <p:cTn id="7" dur="1000" fill="hold"/>
                                        <p:tgtEl>
                                          <p:spTgt spid="1004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4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45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04547">
                                            <p:txEl>
                                              <p:pRg st="2" end="2"/>
                                            </p:txEl>
                                          </p:spTgt>
                                        </p:tgtEl>
                                        <p:attrNameLst>
                                          <p:attrName>style.visibility</p:attrName>
                                        </p:attrNameLst>
                                      </p:cBhvr>
                                      <p:to>
                                        <p:strVal val="visible"/>
                                      </p:to>
                                    </p:set>
                                    <p:anim calcmode="lin" valueType="num">
                                      <p:cBhvr>
                                        <p:cTn id="14" dur="1000" fill="hold"/>
                                        <p:tgtEl>
                                          <p:spTgt spid="100454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0454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045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04547">
                                            <p:txEl>
                                              <p:pRg st="4" end="4"/>
                                            </p:txEl>
                                          </p:spTgt>
                                        </p:tgtEl>
                                        <p:attrNameLst>
                                          <p:attrName>style.visibility</p:attrName>
                                        </p:attrNameLst>
                                      </p:cBhvr>
                                      <p:to>
                                        <p:strVal val="visible"/>
                                      </p:to>
                                    </p:set>
                                    <p:anim calcmode="lin" valueType="num">
                                      <p:cBhvr>
                                        <p:cTn id="21" dur="1000" fill="hold"/>
                                        <p:tgtEl>
                                          <p:spTgt spid="100454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00454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004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normAutofit fontScale="90000"/>
          </a:bodyPr>
          <a:lstStyle/>
          <a:p>
            <a:r>
              <a:rPr lang="en-US" dirty="0"/>
              <a:t>New Science with He </a:t>
            </a:r>
            <a:r>
              <a:rPr lang="en-US" dirty="0" smtClean="0"/>
              <a:t>10830</a:t>
            </a:r>
            <a:br>
              <a:rPr lang="en-US" dirty="0" smtClean="0"/>
            </a:br>
            <a:r>
              <a:rPr lang="en-US" dirty="0" smtClean="0"/>
              <a:t>@ EST: hi-res, high S/N</a:t>
            </a:r>
            <a:endParaRPr lang="en-US" dirty="0"/>
          </a:p>
        </p:txBody>
      </p:sp>
      <p:sp>
        <p:nvSpPr>
          <p:cNvPr id="1003523" name="Rectangle 3"/>
          <p:cNvSpPr>
            <a:spLocks noGrp="1" noChangeArrowheads="1"/>
          </p:cNvSpPr>
          <p:nvPr>
            <p:ph idx="1"/>
          </p:nvPr>
        </p:nvSpPr>
        <p:spPr>
          <a:xfrm>
            <a:off x="293624" y="2135967"/>
            <a:ext cx="9529892" cy="4418858"/>
          </a:xfrm>
        </p:spPr>
        <p:txBody>
          <a:bodyPr wrap="square">
            <a:spAutoFit/>
          </a:bodyPr>
          <a:lstStyle/>
          <a:p>
            <a:pPr>
              <a:lnSpc>
                <a:spcPct val="90000"/>
              </a:lnSpc>
            </a:pPr>
            <a:r>
              <a:rPr lang="en-US" sz="2800" b="1" dirty="0" smtClean="0">
                <a:solidFill>
                  <a:schemeClr val="hlink"/>
                </a:solidFill>
                <a:sym typeface="Wingdings" pitchFamily="2" charset="2"/>
              </a:rPr>
              <a:t>Spatial </a:t>
            </a:r>
            <a:r>
              <a:rPr lang="en-US" sz="2800" b="1" dirty="0">
                <a:solidFill>
                  <a:schemeClr val="hlink"/>
                </a:solidFill>
                <a:sym typeface="Wingdings" pitchFamily="2" charset="2"/>
              </a:rPr>
              <a:t>Resolution:</a:t>
            </a:r>
            <a:r>
              <a:rPr lang="en-US" sz="2800" dirty="0">
                <a:sym typeface="Wingdings" pitchFamily="2" charset="2"/>
              </a:rPr>
              <a:t> </a:t>
            </a:r>
            <a:r>
              <a:rPr lang="en-US" sz="2800" dirty="0" smtClean="0">
                <a:sym typeface="Wingdings" pitchFamily="2" charset="2"/>
              </a:rPr>
              <a:t>~0.15” and better</a:t>
            </a:r>
            <a:br>
              <a:rPr lang="en-US" sz="2800" dirty="0" smtClean="0">
                <a:sym typeface="Wingdings" pitchFamily="2" charset="2"/>
              </a:rPr>
            </a:br>
            <a:r>
              <a:rPr lang="en-US" sz="2800" dirty="0" smtClean="0">
                <a:sym typeface="Wingdings" pitchFamily="2" charset="2"/>
              </a:rPr>
              <a:t>studies </a:t>
            </a:r>
            <a:r>
              <a:rPr lang="en-US" sz="2800" dirty="0">
                <a:sym typeface="Wingdings" pitchFamily="2" charset="2"/>
              </a:rPr>
              <a:t>of chromospheric fine structure (fibrils, </a:t>
            </a:r>
            <a:r>
              <a:rPr lang="en-US" sz="2800" dirty="0" err="1">
                <a:sym typeface="Wingdings" pitchFamily="2" charset="2"/>
              </a:rPr>
              <a:t>spicules</a:t>
            </a:r>
            <a:r>
              <a:rPr lang="en-US" sz="2800" dirty="0">
                <a:sym typeface="Wingdings" pitchFamily="2" charset="2"/>
              </a:rPr>
              <a:t>)</a:t>
            </a:r>
          </a:p>
          <a:p>
            <a:pPr lvl="1">
              <a:lnSpc>
                <a:spcPct val="90000"/>
              </a:lnSpc>
            </a:pPr>
            <a:endParaRPr lang="en-US" sz="2800" dirty="0">
              <a:sym typeface="Wingdings" pitchFamily="2" charset="2"/>
            </a:endParaRPr>
          </a:p>
          <a:p>
            <a:pPr>
              <a:lnSpc>
                <a:spcPct val="90000"/>
              </a:lnSpc>
            </a:pPr>
            <a:r>
              <a:rPr lang="en-US" sz="2800" b="1" dirty="0">
                <a:solidFill>
                  <a:schemeClr val="hlink"/>
                </a:solidFill>
                <a:sym typeface="Wingdings" pitchFamily="2" charset="2"/>
              </a:rPr>
              <a:t>Temporal </a:t>
            </a:r>
            <a:r>
              <a:rPr lang="en-US" sz="2800" b="1" dirty="0" smtClean="0">
                <a:solidFill>
                  <a:schemeClr val="hlink"/>
                </a:solidFill>
                <a:sym typeface="Wingdings" pitchFamily="2" charset="2"/>
              </a:rPr>
              <a:t>resolution:</a:t>
            </a:r>
            <a:r>
              <a:rPr lang="en-US" sz="2800" dirty="0" smtClean="0">
                <a:sym typeface="Wingdings" pitchFamily="2" charset="2"/>
              </a:rPr>
              <a:t> </a:t>
            </a:r>
            <a:br>
              <a:rPr lang="en-US" sz="2800" dirty="0" smtClean="0">
                <a:sym typeface="Wingdings" pitchFamily="2" charset="2"/>
              </a:rPr>
            </a:br>
            <a:r>
              <a:rPr lang="en-US" sz="2800" dirty="0" smtClean="0">
                <a:sym typeface="Wingdings" pitchFamily="2" charset="2"/>
              </a:rPr>
              <a:t>high </a:t>
            </a:r>
            <a:r>
              <a:rPr lang="en-US" sz="2800" dirty="0">
                <a:sym typeface="Wingdings" pitchFamily="2" charset="2"/>
              </a:rPr>
              <a:t>cadence allows studies of short-lived structures (</a:t>
            </a:r>
            <a:r>
              <a:rPr lang="en-US" sz="2800" dirty="0" err="1">
                <a:sym typeface="Wingdings" pitchFamily="2" charset="2"/>
              </a:rPr>
              <a:t>eg</a:t>
            </a:r>
            <a:r>
              <a:rPr lang="en-US" sz="2800" dirty="0">
                <a:sym typeface="Wingdings" pitchFamily="2" charset="2"/>
              </a:rPr>
              <a:t>. type-2 </a:t>
            </a:r>
            <a:r>
              <a:rPr lang="en-US" sz="2800" dirty="0" err="1">
                <a:sym typeface="Wingdings" pitchFamily="2" charset="2"/>
              </a:rPr>
              <a:t>spicules</a:t>
            </a:r>
            <a:r>
              <a:rPr lang="en-US" sz="2800" dirty="0">
                <a:sym typeface="Wingdings" pitchFamily="2" charset="2"/>
              </a:rPr>
              <a:t>)</a:t>
            </a:r>
          </a:p>
          <a:p>
            <a:pPr>
              <a:lnSpc>
                <a:spcPct val="90000"/>
              </a:lnSpc>
            </a:pPr>
            <a:endParaRPr lang="en-US" sz="2800" dirty="0">
              <a:sym typeface="Wingdings" pitchFamily="2" charset="2"/>
            </a:endParaRPr>
          </a:p>
          <a:p>
            <a:pPr>
              <a:lnSpc>
                <a:spcPct val="90000"/>
              </a:lnSpc>
            </a:pPr>
            <a:r>
              <a:rPr lang="en-US" sz="2800" b="1" dirty="0">
                <a:solidFill>
                  <a:schemeClr val="hlink"/>
                </a:solidFill>
                <a:sym typeface="Wingdings" pitchFamily="2" charset="2"/>
              </a:rPr>
              <a:t>S/N ratio:</a:t>
            </a:r>
            <a:r>
              <a:rPr lang="en-US" sz="2800" dirty="0">
                <a:sym typeface="Wingdings" pitchFamily="2" charset="2"/>
              </a:rPr>
              <a:t> low </a:t>
            </a:r>
            <a:r>
              <a:rPr lang="en-US" sz="2800" dirty="0" err="1">
                <a:sym typeface="Wingdings" pitchFamily="2" charset="2"/>
              </a:rPr>
              <a:t>straylight</a:t>
            </a:r>
            <a:r>
              <a:rPr lang="en-US" sz="2800" dirty="0">
                <a:sym typeface="Wingdings" pitchFamily="2" charset="2"/>
              </a:rPr>
              <a:t> increases signal strength in individual profiles</a:t>
            </a:r>
            <a:br>
              <a:rPr lang="en-US" sz="2800" dirty="0">
                <a:sym typeface="Wingdings" pitchFamily="2" charset="2"/>
              </a:rPr>
            </a:br>
            <a:r>
              <a:rPr lang="en-US" sz="2800" dirty="0">
                <a:sym typeface="Wingdings" pitchFamily="2" charset="2"/>
              </a:rPr>
              <a:t> analysis of Stokes profiles is </a:t>
            </a:r>
            <a:r>
              <a:rPr lang="en-US" sz="2800" dirty="0" smtClean="0">
                <a:sym typeface="Wingdings" pitchFamily="2" charset="2"/>
              </a:rPr>
              <a:t>simpler</a:t>
            </a:r>
            <a:endParaRPr lang="en-US" sz="2800"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33</a:t>
            </a:fld>
            <a:endParaRPr kumimoji="0" lang="en-US" dirty="0"/>
          </a:p>
        </p:txBody>
      </p:sp>
      <p:sp>
        <p:nvSpPr>
          <p:cNvPr id="5" name="Rectangle 4"/>
          <p:cNvSpPr/>
          <p:nvPr/>
        </p:nvSpPr>
        <p:spPr>
          <a:xfrm>
            <a:off x="1315986" y="6677368"/>
            <a:ext cx="7193061"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3200" dirty="0" smtClean="0">
                <a:sym typeface="Wingdings" pitchFamily="2" charset="2"/>
              </a:rPr>
              <a:t> ‘boost’ for chromospheric science</a:t>
            </a:r>
            <a:endParaRPr lang="de-D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03523">
                                            <p:txEl>
                                              <p:pRg st="0" end="0"/>
                                            </p:txEl>
                                          </p:spTgt>
                                        </p:tgtEl>
                                        <p:attrNameLst>
                                          <p:attrName>style.visibility</p:attrName>
                                        </p:attrNameLst>
                                      </p:cBhvr>
                                      <p:to>
                                        <p:strVal val="visible"/>
                                      </p:to>
                                    </p:set>
                                    <p:anim calcmode="lin" valueType="num">
                                      <p:cBhvr>
                                        <p:cTn id="7" dur="1000" fill="hold"/>
                                        <p:tgtEl>
                                          <p:spTgt spid="10035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35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35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03523">
                                            <p:txEl>
                                              <p:pRg st="2" end="2"/>
                                            </p:txEl>
                                          </p:spTgt>
                                        </p:tgtEl>
                                        <p:attrNameLst>
                                          <p:attrName>style.visibility</p:attrName>
                                        </p:attrNameLst>
                                      </p:cBhvr>
                                      <p:to>
                                        <p:strVal val="visible"/>
                                      </p:to>
                                    </p:set>
                                    <p:anim calcmode="lin" valueType="num">
                                      <p:cBhvr>
                                        <p:cTn id="14" dur="1000" fill="hold"/>
                                        <p:tgtEl>
                                          <p:spTgt spid="100352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0352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035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03523">
                                            <p:txEl>
                                              <p:pRg st="4" end="4"/>
                                            </p:txEl>
                                          </p:spTgt>
                                        </p:tgtEl>
                                        <p:attrNameLst>
                                          <p:attrName>style.visibility</p:attrName>
                                        </p:attrNameLst>
                                      </p:cBhvr>
                                      <p:to>
                                        <p:strVal val="visible"/>
                                      </p:to>
                                    </p:set>
                                    <p:anim calcmode="lin" valueType="num">
                                      <p:cBhvr>
                                        <p:cTn id="21" dur="1000" fill="hold"/>
                                        <p:tgtEl>
                                          <p:spTgt spid="100352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00352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0035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p:cTn id="28" dur="1000" fill="hold"/>
                                        <p:tgtEl>
                                          <p:spTgt spid="5">
                                            <p:bg/>
                                          </p:spTgt>
                                        </p:tgtEl>
                                        <p:attrNameLst>
                                          <p:attrName>ppt_w</p:attrName>
                                        </p:attrNameLst>
                                      </p:cBhvr>
                                      <p:tavLst>
                                        <p:tav tm="0">
                                          <p:val>
                                            <p:strVal val="#ppt_w*0.70"/>
                                          </p:val>
                                        </p:tav>
                                        <p:tav tm="100000">
                                          <p:val>
                                            <p:strVal val="#ppt_w"/>
                                          </p:val>
                                        </p:tav>
                                      </p:tavLst>
                                    </p:anim>
                                    <p:anim calcmode="lin" valueType="num">
                                      <p:cBhvr>
                                        <p:cTn id="29" dur="1000" fill="hold"/>
                                        <p:tgtEl>
                                          <p:spTgt spid="5">
                                            <p:bg/>
                                          </p:spTgt>
                                        </p:tgtEl>
                                        <p:attrNameLst>
                                          <p:attrName>ppt_h</p:attrName>
                                        </p:attrNameLst>
                                      </p:cBhvr>
                                      <p:tavLst>
                                        <p:tav tm="0">
                                          <p:val>
                                            <p:strVal val="#ppt_h"/>
                                          </p:val>
                                        </p:tav>
                                        <p:tav tm="100000">
                                          <p:val>
                                            <p:strVal val="#ppt_h"/>
                                          </p:val>
                                        </p:tav>
                                      </p:tavLst>
                                    </p:anim>
                                    <p:animEffect transition="in" filter="fade">
                                      <p:cBhvr>
                                        <p:cTn id="30" dur="1000"/>
                                        <p:tgtEl>
                                          <p:spTgt spid="5">
                                            <p:bg/>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uiExpand="1" build="p"/>
      <p:bldP spid="5" grpId="0" build="allAtOnce"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34</a:t>
            </a:fld>
            <a:endParaRPr kumimoji="0"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t>Conclusions</a:t>
            </a:r>
          </a:p>
        </p:txBody>
      </p:sp>
      <p:sp>
        <p:nvSpPr>
          <p:cNvPr id="939011" name="Rectangle 3"/>
          <p:cNvSpPr>
            <a:spLocks noGrp="1" noChangeArrowheads="1"/>
          </p:cNvSpPr>
          <p:nvPr>
            <p:ph idx="1"/>
          </p:nvPr>
        </p:nvSpPr>
        <p:spPr>
          <a:xfrm>
            <a:off x="293623" y="1698596"/>
            <a:ext cx="9282972" cy="4856229"/>
          </a:xfrm>
        </p:spPr>
        <p:txBody>
          <a:bodyPr>
            <a:normAutofit fontScale="92500" lnSpcReduction="20000"/>
          </a:bodyPr>
          <a:lstStyle/>
          <a:p>
            <a:pPr marL="457200" indent="-457200">
              <a:buFont typeface="Wingdings" pitchFamily="2" charset="2"/>
              <a:buNone/>
            </a:pPr>
            <a:r>
              <a:rPr lang="en-US" sz="2400" dirty="0">
                <a:solidFill>
                  <a:schemeClr val="accent1"/>
                </a:solidFill>
              </a:rPr>
              <a:t>Active regions (</a:t>
            </a:r>
            <a:r>
              <a:rPr lang="en-US" sz="2400" dirty="0" err="1">
                <a:solidFill>
                  <a:schemeClr val="accent1"/>
                </a:solidFill>
              </a:rPr>
              <a:t>plage</a:t>
            </a:r>
            <a:r>
              <a:rPr lang="en-US" sz="2400" dirty="0">
                <a:solidFill>
                  <a:schemeClr val="accent1"/>
                </a:solidFill>
              </a:rPr>
              <a:t>, pores sunspots):</a:t>
            </a:r>
          </a:p>
          <a:p>
            <a:pPr marL="457200" indent="-457200"/>
            <a:r>
              <a:rPr lang="en-US" sz="2400" dirty="0"/>
              <a:t>reliable measurements for B &gt; 100 G are easy</a:t>
            </a:r>
            <a:r>
              <a:rPr lang="en-US" sz="2400" dirty="0" smtClean="0"/>
              <a:t>.</a:t>
            </a:r>
          </a:p>
          <a:p>
            <a:pPr marL="457200" indent="-457200"/>
            <a:r>
              <a:rPr lang="en-US" sz="2400" dirty="0" smtClean="0"/>
              <a:t>Extremely high spatial and/or temporal resolution</a:t>
            </a:r>
          </a:p>
          <a:p>
            <a:pPr marL="457200" indent="-457200"/>
            <a:r>
              <a:rPr lang="en-US" sz="2400" dirty="0" smtClean="0"/>
              <a:t>coupling science: photosphere / </a:t>
            </a:r>
            <a:r>
              <a:rPr lang="en-US" sz="2400" dirty="0" err="1" smtClean="0"/>
              <a:t>chromosphere</a:t>
            </a:r>
            <a:endParaRPr lang="en-US" sz="2400" dirty="0"/>
          </a:p>
          <a:p>
            <a:pPr marL="457200" indent="-457200">
              <a:buFont typeface="Wingdings" pitchFamily="2" charset="2"/>
              <a:buNone/>
            </a:pPr>
            <a:endParaRPr lang="en-US" sz="2400" dirty="0"/>
          </a:p>
          <a:p>
            <a:pPr marL="457200" indent="-457200">
              <a:buFont typeface="Wingdings" pitchFamily="2" charset="2"/>
              <a:buNone/>
            </a:pPr>
            <a:r>
              <a:rPr lang="en-US" sz="2400" dirty="0">
                <a:solidFill>
                  <a:schemeClr val="accent1"/>
                </a:solidFill>
              </a:rPr>
              <a:t>Quiet regions:</a:t>
            </a:r>
          </a:p>
          <a:p>
            <a:pPr marL="457200" indent="-457200"/>
            <a:r>
              <a:rPr lang="en-US" sz="2400" dirty="0"/>
              <a:t>10 – 100 G: saturated </a:t>
            </a:r>
            <a:r>
              <a:rPr lang="en-US" sz="2400" dirty="0" err="1"/>
              <a:t>Hanle</a:t>
            </a:r>
            <a:r>
              <a:rPr lang="en-US" sz="2400" dirty="0"/>
              <a:t> regime: </a:t>
            </a:r>
            <a:r>
              <a:rPr lang="en-US" sz="2400" dirty="0" smtClean="0"/>
              <a:t/>
            </a:r>
            <a:br>
              <a:rPr lang="en-US" sz="2400" dirty="0" smtClean="0"/>
            </a:br>
            <a:r>
              <a:rPr lang="en-US" sz="2400" dirty="0" smtClean="0"/>
              <a:t>LP </a:t>
            </a:r>
            <a:r>
              <a:rPr lang="en-US" sz="2400" dirty="0"/>
              <a:t>determined by direction of B</a:t>
            </a:r>
          </a:p>
          <a:p>
            <a:pPr marL="457200" indent="-457200"/>
            <a:r>
              <a:rPr lang="en-US" sz="2400" dirty="0"/>
              <a:t>&lt;10 G: </a:t>
            </a:r>
            <a:r>
              <a:rPr lang="en-US" sz="2400" dirty="0" err="1"/>
              <a:t>Hanle</a:t>
            </a:r>
            <a:r>
              <a:rPr lang="en-US" sz="2400" dirty="0"/>
              <a:t> sensitive regime: LP depends on direction and on strength of B</a:t>
            </a:r>
          </a:p>
          <a:p>
            <a:pPr marL="457200" indent="-457200"/>
            <a:r>
              <a:rPr lang="en-US" sz="2400" dirty="0" smtClean="0"/>
              <a:t>noise level of 10</a:t>
            </a:r>
            <a:r>
              <a:rPr lang="en-US" sz="2400" baseline="30000" dirty="0" smtClean="0"/>
              <a:t>-4</a:t>
            </a:r>
            <a:r>
              <a:rPr lang="en-US" sz="2400" dirty="0" smtClean="0"/>
              <a:t> or better required</a:t>
            </a:r>
            <a:endParaRPr lang="en-US" sz="2400" baseline="30000" dirty="0"/>
          </a:p>
          <a:p>
            <a:pPr marL="457200" indent="-457200">
              <a:buFont typeface="Wingdings" pitchFamily="2" charset="2"/>
              <a:buNone/>
            </a:pPr>
            <a:endParaRPr lang="en-US" sz="2400" dirty="0"/>
          </a:p>
          <a:p>
            <a:pPr marL="457200" indent="-457200">
              <a:buFont typeface="Wingdings" pitchFamily="2" charset="2"/>
              <a:buNone/>
            </a:pPr>
            <a:r>
              <a:rPr lang="en-US" sz="2400" dirty="0" smtClean="0">
                <a:solidFill>
                  <a:schemeClr val="accent1"/>
                </a:solidFill>
              </a:rPr>
              <a:t>EST: offers</a:t>
            </a:r>
            <a:endParaRPr lang="en-US" sz="2400" dirty="0">
              <a:solidFill>
                <a:schemeClr val="accent1"/>
              </a:solidFill>
            </a:endParaRPr>
          </a:p>
          <a:p>
            <a:pPr marL="457200" indent="-457200"/>
            <a:r>
              <a:rPr lang="en-US" sz="2400" dirty="0" smtClean="0"/>
              <a:t>stability (MCAO)</a:t>
            </a:r>
          </a:p>
          <a:p>
            <a:pPr marL="457200" indent="-457200"/>
            <a:r>
              <a:rPr lang="en-US" sz="2400" dirty="0" smtClean="0"/>
              <a:t>low </a:t>
            </a:r>
            <a:r>
              <a:rPr lang="en-US" sz="2400" dirty="0" err="1"/>
              <a:t>straylight</a:t>
            </a:r>
            <a:r>
              <a:rPr lang="en-US" sz="2400" dirty="0"/>
              <a:t>: small fields easier detectable</a:t>
            </a:r>
          </a:p>
          <a:p>
            <a:pPr marL="457200" indent="-457200"/>
            <a:r>
              <a:rPr lang="en-US" sz="2400" dirty="0"/>
              <a:t>highly photon efficient </a:t>
            </a:r>
            <a:r>
              <a:rPr lang="en-US" sz="2400" dirty="0" smtClean="0"/>
              <a:t>instrument</a:t>
            </a:r>
            <a:endParaRPr lang="en-US" sz="2400" dirty="0"/>
          </a:p>
        </p:txBody>
      </p:sp>
      <p:sp>
        <p:nvSpPr>
          <p:cNvPr id="4" name="Rectangle 3"/>
          <p:cNvSpPr/>
          <p:nvPr/>
        </p:nvSpPr>
        <p:spPr>
          <a:xfrm>
            <a:off x="2046246" y="6554825"/>
            <a:ext cx="573254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sym typeface="Wingdings" pitchFamily="2" charset="2"/>
              </a:rPr>
              <a:t> ‘boost’ for chromospheric science</a:t>
            </a:r>
            <a:endParaRPr lang="de-DE"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35</a:t>
            </a:fld>
            <a:endParaRPr kumimoji="0"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anim calcmode="lin" valueType="num">
                                      <p:cBhvr>
                                        <p:cTn id="7" dur="1000" fill="hold"/>
                                        <p:tgtEl>
                                          <p:spTgt spid="939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39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3901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39011">
                                            <p:txEl>
                                              <p:pRg st="1" end="1"/>
                                            </p:txEl>
                                          </p:spTgt>
                                        </p:tgtEl>
                                        <p:attrNameLst>
                                          <p:attrName>style.visibility</p:attrName>
                                        </p:attrNameLst>
                                      </p:cBhvr>
                                      <p:to>
                                        <p:strVal val="visible"/>
                                      </p:to>
                                    </p:set>
                                    <p:anim calcmode="lin" valueType="num">
                                      <p:cBhvr>
                                        <p:cTn id="12" dur="1000" fill="hold"/>
                                        <p:tgtEl>
                                          <p:spTgt spid="93901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3901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39011">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39011">
                                            <p:txEl>
                                              <p:pRg st="2" end="2"/>
                                            </p:txEl>
                                          </p:spTgt>
                                        </p:tgtEl>
                                        <p:attrNameLst>
                                          <p:attrName>style.visibility</p:attrName>
                                        </p:attrNameLst>
                                      </p:cBhvr>
                                      <p:to>
                                        <p:strVal val="visible"/>
                                      </p:to>
                                    </p:set>
                                    <p:anim calcmode="lin" valueType="num">
                                      <p:cBhvr>
                                        <p:cTn id="17" dur="1000" fill="hold"/>
                                        <p:tgtEl>
                                          <p:spTgt spid="93901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3901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39011">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39011">
                                            <p:txEl>
                                              <p:pRg st="3" end="3"/>
                                            </p:txEl>
                                          </p:spTgt>
                                        </p:tgtEl>
                                        <p:attrNameLst>
                                          <p:attrName>style.visibility</p:attrName>
                                        </p:attrNameLst>
                                      </p:cBhvr>
                                      <p:to>
                                        <p:strVal val="visible"/>
                                      </p:to>
                                    </p:set>
                                    <p:anim calcmode="lin" valueType="num">
                                      <p:cBhvr>
                                        <p:cTn id="22" dur="1000" fill="hold"/>
                                        <p:tgtEl>
                                          <p:spTgt spid="939011">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939011">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9390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39011">
                                            <p:txEl>
                                              <p:pRg st="5" end="5"/>
                                            </p:txEl>
                                          </p:spTgt>
                                        </p:tgtEl>
                                        <p:attrNameLst>
                                          <p:attrName>style.visibility</p:attrName>
                                        </p:attrNameLst>
                                      </p:cBhvr>
                                      <p:to>
                                        <p:strVal val="visible"/>
                                      </p:to>
                                    </p:set>
                                    <p:anim calcmode="lin" valueType="num">
                                      <p:cBhvr>
                                        <p:cTn id="29" dur="1000" fill="hold"/>
                                        <p:tgtEl>
                                          <p:spTgt spid="939011">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939011">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939011">
                                            <p:txEl>
                                              <p:pRg st="5" end="5"/>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939011">
                                            <p:txEl>
                                              <p:pRg st="6" end="6"/>
                                            </p:txEl>
                                          </p:spTgt>
                                        </p:tgtEl>
                                        <p:attrNameLst>
                                          <p:attrName>style.visibility</p:attrName>
                                        </p:attrNameLst>
                                      </p:cBhvr>
                                      <p:to>
                                        <p:strVal val="visible"/>
                                      </p:to>
                                    </p:set>
                                    <p:anim calcmode="lin" valueType="num">
                                      <p:cBhvr>
                                        <p:cTn id="34" dur="1000" fill="hold"/>
                                        <p:tgtEl>
                                          <p:spTgt spid="939011">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939011">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939011">
                                            <p:txEl>
                                              <p:pRg st="6" end="6"/>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939011">
                                            <p:txEl>
                                              <p:pRg st="7" end="7"/>
                                            </p:txEl>
                                          </p:spTgt>
                                        </p:tgtEl>
                                        <p:attrNameLst>
                                          <p:attrName>style.visibility</p:attrName>
                                        </p:attrNameLst>
                                      </p:cBhvr>
                                      <p:to>
                                        <p:strVal val="visible"/>
                                      </p:to>
                                    </p:set>
                                    <p:anim calcmode="lin" valueType="num">
                                      <p:cBhvr>
                                        <p:cTn id="39" dur="1000" fill="hold"/>
                                        <p:tgtEl>
                                          <p:spTgt spid="939011">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939011">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939011">
                                            <p:txEl>
                                              <p:pRg st="7" end="7"/>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939011">
                                            <p:txEl>
                                              <p:pRg st="8" end="8"/>
                                            </p:txEl>
                                          </p:spTgt>
                                        </p:tgtEl>
                                        <p:attrNameLst>
                                          <p:attrName>style.visibility</p:attrName>
                                        </p:attrNameLst>
                                      </p:cBhvr>
                                      <p:to>
                                        <p:strVal val="visible"/>
                                      </p:to>
                                    </p:set>
                                    <p:anim calcmode="lin" valueType="num">
                                      <p:cBhvr>
                                        <p:cTn id="44" dur="1000" fill="hold"/>
                                        <p:tgtEl>
                                          <p:spTgt spid="939011">
                                            <p:txEl>
                                              <p:pRg st="8" end="8"/>
                                            </p:txEl>
                                          </p:spTgt>
                                        </p:tgtEl>
                                        <p:attrNameLst>
                                          <p:attrName>ppt_w</p:attrName>
                                        </p:attrNameLst>
                                      </p:cBhvr>
                                      <p:tavLst>
                                        <p:tav tm="0">
                                          <p:val>
                                            <p:strVal val="#ppt_w*0.70"/>
                                          </p:val>
                                        </p:tav>
                                        <p:tav tm="100000">
                                          <p:val>
                                            <p:strVal val="#ppt_w"/>
                                          </p:val>
                                        </p:tav>
                                      </p:tavLst>
                                    </p:anim>
                                    <p:anim calcmode="lin" valueType="num">
                                      <p:cBhvr>
                                        <p:cTn id="45" dur="1000" fill="hold"/>
                                        <p:tgtEl>
                                          <p:spTgt spid="939011">
                                            <p:txEl>
                                              <p:pRg st="8" end="8"/>
                                            </p:txEl>
                                          </p:spTgt>
                                        </p:tgtEl>
                                        <p:attrNameLst>
                                          <p:attrName>ppt_h</p:attrName>
                                        </p:attrNameLst>
                                      </p:cBhvr>
                                      <p:tavLst>
                                        <p:tav tm="0">
                                          <p:val>
                                            <p:strVal val="#ppt_h"/>
                                          </p:val>
                                        </p:tav>
                                        <p:tav tm="100000">
                                          <p:val>
                                            <p:strVal val="#ppt_h"/>
                                          </p:val>
                                        </p:tav>
                                      </p:tavLst>
                                    </p:anim>
                                    <p:animEffect transition="in" filter="fade">
                                      <p:cBhvr>
                                        <p:cTn id="46" dur="1000"/>
                                        <p:tgtEl>
                                          <p:spTgt spid="9390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939011">
                                            <p:txEl>
                                              <p:pRg st="10" end="10"/>
                                            </p:txEl>
                                          </p:spTgt>
                                        </p:tgtEl>
                                        <p:attrNameLst>
                                          <p:attrName>style.visibility</p:attrName>
                                        </p:attrNameLst>
                                      </p:cBhvr>
                                      <p:to>
                                        <p:strVal val="visible"/>
                                      </p:to>
                                    </p:set>
                                    <p:anim calcmode="lin" valueType="num">
                                      <p:cBhvr>
                                        <p:cTn id="51" dur="1000" fill="hold"/>
                                        <p:tgtEl>
                                          <p:spTgt spid="939011">
                                            <p:txEl>
                                              <p:pRg st="10" end="10"/>
                                            </p:txEl>
                                          </p:spTgt>
                                        </p:tgtEl>
                                        <p:attrNameLst>
                                          <p:attrName>ppt_w</p:attrName>
                                        </p:attrNameLst>
                                      </p:cBhvr>
                                      <p:tavLst>
                                        <p:tav tm="0">
                                          <p:val>
                                            <p:strVal val="#ppt_w*0.70"/>
                                          </p:val>
                                        </p:tav>
                                        <p:tav tm="100000">
                                          <p:val>
                                            <p:strVal val="#ppt_w"/>
                                          </p:val>
                                        </p:tav>
                                      </p:tavLst>
                                    </p:anim>
                                    <p:anim calcmode="lin" valueType="num">
                                      <p:cBhvr>
                                        <p:cTn id="52" dur="1000" fill="hold"/>
                                        <p:tgtEl>
                                          <p:spTgt spid="939011">
                                            <p:txEl>
                                              <p:pRg st="10" end="10"/>
                                            </p:txEl>
                                          </p:spTgt>
                                        </p:tgtEl>
                                        <p:attrNameLst>
                                          <p:attrName>ppt_h</p:attrName>
                                        </p:attrNameLst>
                                      </p:cBhvr>
                                      <p:tavLst>
                                        <p:tav tm="0">
                                          <p:val>
                                            <p:strVal val="#ppt_h"/>
                                          </p:val>
                                        </p:tav>
                                        <p:tav tm="100000">
                                          <p:val>
                                            <p:strVal val="#ppt_h"/>
                                          </p:val>
                                        </p:tav>
                                      </p:tavLst>
                                    </p:anim>
                                    <p:animEffect transition="in" filter="fade">
                                      <p:cBhvr>
                                        <p:cTn id="53" dur="1000"/>
                                        <p:tgtEl>
                                          <p:spTgt spid="939011">
                                            <p:txEl>
                                              <p:pRg st="10" end="10"/>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939011">
                                            <p:txEl>
                                              <p:pRg st="11" end="11"/>
                                            </p:txEl>
                                          </p:spTgt>
                                        </p:tgtEl>
                                        <p:attrNameLst>
                                          <p:attrName>style.visibility</p:attrName>
                                        </p:attrNameLst>
                                      </p:cBhvr>
                                      <p:to>
                                        <p:strVal val="visible"/>
                                      </p:to>
                                    </p:set>
                                    <p:anim calcmode="lin" valueType="num">
                                      <p:cBhvr>
                                        <p:cTn id="56" dur="1000" fill="hold"/>
                                        <p:tgtEl>
                                          <p:spTgt spid="939011">
                                            <p:txEl>
                                              <p:pRg st="11" end="11"/>
                                            </p:txEl>
                                          </p:spTgt>
                                        </p:tgtEl>
                                        <p:attrNameLst>
                                          <p:attrName>ppt_w</p:attrName>
                                        </p:attrNameLst>
                                      </p:cBhvr>
                                      <p:tavLst>
                                        <p:tav tm="0">
                                          <p:val>
                                            <p:strVal val="#ppt_w*0.70"/>
                                          </p:val>
                                        </p:tav>
                                        <p:tav tm="100000">
                                          <p:val>
                                            <p:strVal val="#ppt_w"/>
                                          </p:val>
                                        </p:tav>
                                      </p:tavLst>
                                    </p:anim>
                                    <p:anim calcmode="lin" valueType="num">
                                      <p:cBhvr>
                                        <p:cTn id="57" dur="1000" fill="hold"/>
                                        <p:tgtEl>
                                          <p:spTgt spid="939011">
                                            <p:txEl>
                                              <p:pRg st="11" end="11"/>
                                            </p:txEl>
                                          </p:spTgt>
                                        </p:tgtEl>
                                        <p:attrNameLst>
                                          <p:attrName>ppt_h</p:attrName>
                                        </p:attrNameLst>
                                      </p:cBhvr>
                                      <p:tavLst>
                                        <p:tav tm="0">
                                          <p:val>
                                            <p:strVal val="#ppt_h"/>
                                          </p:val>
                                        </p:tav>
                                        <p:tav tm="100000">
                                          <p:val>
                                            <p:strVal val="#ppt_h"/>
                                          </p:val>
                                        </p:tav>
                                      </p:tavLst>
                                    </p:anim>
                                    <p:animEffect transition="in" filter="fade">
                                      <p:cBhvr>
                                        <p:cTn id="58" dur="1000"/>
                                        <p:tgtEl>
                                          <p:spTgt spid="939011">
                                            <p:txEl>
                                              <p:pRg st="11" end="11"/>
                                            </p:txEl>
                                          </p:spTgt>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939011">
                                            <p:txEl>
                                              <p:pRg st="12" end="12"/>
                                            </p:txEl>
                                          </p:spTgt>
                                        </p:tgtEl>
                                        <p:attrNameLst>
                                          <p:attrName>style.visibility</p:attrName>
                                        </p:attrNameLst>
                                      </p:cBhvr>
                                      <p:to>
                                        <p:strVal val="visible"/>
                                      </p:to>
                                    </p:set>
                                    <p:anim calcmode="lin" valueType="num">
                                      <p:cBhvr>
                                        <p:cTn id="61" dur="1000" fill="hold"/>
                                        <p:tgtEl>
                                          <p:spTgt spid="939011">
                                            <p:txEl>
                                              <p:pRg st="12" end="12"/>
                                            </p:txEl>
                                          </p:spTgt>
                                        </p:tgtEl>
                                        <p:attrNameLst>
                                          <p:attrName>ppt_w</p:attrName>
                                        </p:attrNameLst>
                                      </p:cBhvr>
                                      <p:tavLst>
                                        <p:tav tm="0">
                                          <p:val>
                                            <p:strVal val="#ppt_w*0.70"/>
                                          </p:val>
                                        </p:tav>
                                        <p:tav tm="100000">
                                          <p:val>
                                            <p:strVal val="#ppt_w"/>
                                          </p:val>
                                        </p:tav>
                                      </p:tavLst>
                                    </p:anim>
                                    <p:anim calcmode="lin" valueType="num">
                                      <p:cBhvr>
                                        <p:cTn id="62" dur="1000" fill="hold"/>
                                        <p:tgtEl>
                                          <p:spTgt spid="939011">
                                            <p:txEl>
                                              <p:pRg st="12" end="12"/>
                                            </p:txEl>
                                          </p:spTgt>
                                        </p:tgtEl>
                                        <p:attrNameLst>
                                          <p:attrName>ppt_h</p:attrName>
                                        </p:attrNameLst>
                                      </p:cBhvr>
                                      <p:tavLst>
                                        <p:tav tm="0">
                                          <p:val>
                                            <p:strVal val="#ppt_h"/>
                                          </p:val>
                                        </p:tav>
                                        <p:tav tm="100000">
                                          <p:val>
                                            <p:strVal val="#ppt_h"/>
                                          </p:val>
                                        </p:tav>
                                      </p:tavLst>
                                    </p:anim>
                                    <p:animEffect transition="in" filter="fade">
                                      <p:cBhvr>
                                        <p:cTn id="63" dur="1000"/>
                                        <p:tgtEl>
                                          <p:spTgt spid="939011">
                                            <p:txEl>
                                              <p:pRg st="12" end="12"/>
                                            </p:txEl>
                                          </p:spTgt>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939011">
                                            <p:txEl>
                                              <p:pRg st="13" end="13"/>
                                            </p:txEl>
                                          </p:spTgt>
                                        </p:tgtEl>
                                        <p:attrNameLst>
                                          <p:attrName>style.visibility</p:attrName>
                                        </p:attrNameLst>
                                      </p:cBhvr>
                                      <p:to>
                                        <p:strVal val="visible"/>
                                      </p:to>
                                    </p:set>
                                    <p:anim calcmode="lin" valueType="num">
                                      <p:cBhvr>
                                        <p:cTn id="66" dur="1000" fill="hold"/>
                                        <p:tgtEl>
                                          <p:spTgt spid="939011">
                                            <p:txEl>
                                              <p:pRg st="13" end="13"/>
                                            </p:txEl>
                                          </p:spTgt>
                                        </p:tgtEl>
                                        <p:attrNameLst>
                                          <p:attrName>ppt_w</p:attrName>
                                        </p:attrNameLst>
                                      </p:cBhvr>
                                      <p:tavLst>
                                        <p:tav tm="0">
                                          <p:val>
                                            <p:strVal val="#ppt_w*0.70"/>
                                          </p:val>
                                        </p:tav>
                                        <p:tav tm="100000">
                                          <p:val>
                                            <p:strVal val="#ppt_w"/>
                                          </p:val>
                                        </p:tav>
                                      </p:tavLst>
                                    </p:anim>
                                    <p:anim calcmode="lin" valueType="num">
                                      <p:cBhvr>
                                        <p:cTn id="67" dur="1000" fill="hold"/>
                                        <p:tgtEl>
                                          <p:spTgt spid="939011">
                                            <p:txEl>
                                              <p:pRg st="13" end="13"/>
                                            </p:txEl>
                                          </p:spTgt>
                                        </p:tgtEl>
                                        <p:attrNameLst>
                                          <p:attrName>ppt_h</p:attrName>
                                        </p:attrNameLst>
                                      </p:cBhvr>
                                      <p:tavLst>
                                        <p:tav tm="0">
                                          <p:val>
                                            <p:strVal val="#ppt_h"/>
                                          </p:val>
                                        </p:tav>
                                        <p:tav tm="100000">
                                          <p:val>
                                            <p:strVal val="#ppt_h"/>
                                          </p:val>
                                        </p:tav>
                                      </p:tavLst>
                                    </p:anim>
                                    <p:animEffect transition="in" filter="fade">
                                      <p:cBhvr>
                                        <p:cTn id="68" dur="1000"/>
                                        <p:tgtEl>
                                          <p:spTgt spid="9390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a:t>Science Examples: Filaments</a:t>
            </a:r>
          </a:p>
        </p:txBody>
      </p:sp>
      <p:pic>
        <p:nvPicPr>
          <p:cNvPr id="1007619" name="Picture 3" descr="lm-fig-campo"/>
          <p:cNvPicPr>
            <a:picLocks noGrp="1" noChangeAspect="1" noChangeArrowheads="1"/>
          </p:cNvPicPr>
          <p:nvPr>
            <p:ph sz="half" idx="4294967295"/>
          </p:nvPr>
        </p:nvPicPr>
        <p:blipFill>
          <a:blip r:embed="rId4" cstate="print"/>
          <a:stretch>
            <a:fillRect/>
          </a:stretch>
        </p:blipFill>
        <p:spPr>
          <a:xfrm>
            <a:off x="4237026" y="1882809"/>
            <a:ext cx="5292737" cy="5292737"/>
          </a:xfrm>
          <a:gradFill rotWithShape="0">
            <a:gsLst>
              <a:gs pos="0">
                <a:srgbClr val="CCECFF"/>
              </a:gs>
              <a:gs pos="100000">
                <a:srgbClr val="FFFFFF"/>
              </a:gs>
            </a:gsLst>
            <a:lin ang="5400000" scaled="1"/>
          </a:gradFill>
          <a:ln/>
        </p:spPr>
      </p:pic>
      <p:pic>
        <p:nvPicPr>
          <p:cNvPr id="1007620" name="Picture 4"/>
          <p:cNvPicPr>
            <a:picLocks noGrp="1" noChangeAspect="1" noChangeArrowheads="1"/>
          </p:cNvPicPr>
          <p:nvPr>
            <p:ph sz="half" idx="4294967295"/>
          </p:nvPr>
        </p:nvPicPr>
        <p:blipFill>
          <a:blip r:embed="rId5" cstate="print"/>
          <a:srcRect/>
          <a:stretch>
            <a:fillRect/>
          </a:stretch>
        </p:blipFill>
        <p:spPr>
          <a:xfrm>
            <a:off x="1242960" y="1882809"/>
            <a:ext cx="2593732" cy="5292737"/>
          </a:xfrm>
          <a:noFill/>
          <a:ln/>
        </p:spPr>
      </p:pic>
      <p:sp>
        <p:nvSpPr>
          <p:cNvPr id="1007621" name="Text Box 5"/>
          <p:cNvSpPr txBox="1">
            <a:spLocks noChangeArrowheads="1"/>
          </p:cNvSpPr>
          <p:nvPr/>
        </p:nvSpPr>
        <p:spPr bwMode="auto">
          <a:xfrm>
            <a:off x="504031" y="4977719"/>
            <a:ext cx="2946400" cy="514350"/>
          </a:xfrm>
          <a:prstGeom prst="rect">
            <a:avLst/>
          </a:prstGeom>
          <a:solidFill>
            <a:srgbClr val="333333"/>
          </a:solidFill>
          <a:ln w="25400" algn="ctr">
            <a:solidFill>
              <a:schemeClr val="tx2"/>
            </a:solidFill>
            <a:miter lim="800000"/>
            <a:headEnd/>
            <a:tailEnd/>
          </a:ln>
          <a:effectLst/>
        </p:spPr>
        <p:txBody>
          <a:bodyPr wrap="none" lIns="90000" tIns="46800" rIns="90000" bIns="46800">
            <a:spAutoFit/>
          </a:bodyPr>
          <a:lstStyle/>
          <a:p>
            <a:pPr defTabSz="355600"/>
            <a:r>
              <a:rPr lang="en-US" sz="2600"/>
              <a:t>He 10830 intensity</a:t>
            </a:r>
          </a:p>
        </p:txBody>
      </p:sp>
      <p:sp>
        <p:nvSpPr>
          <p:cNvPr id="1007622" name="Text Box 6"/>
          <p:cNvSpPr txBox="1">
            <a:spLocks noChangeArrowheads="1"/>
          </p:cNvSpPr>
          <p:nvPr/>
        </p:nvSpPr>
        <p:spPr bwMode="auto">
          <a:xfrm>
            <a:off x="4237026" y="4977719"/>
            <a:ext cx="1695450" cy="514350"/>
          </a:xfrm>
          <a:prstGeom prst="rect">
            <a:avLst/>
          </a:prstGeom>
          <a:solidFill>
            <a:srgbClr val="333333"/>
          </a:solidFill>
          <a:ln w="25400" algn="ctr">
            <a:solidFill>
              <a:schemeClr val="tx2"/>
            </a:solidFill>
            <a:miter lim="800000"/>
            <a:headEnd/>
            <a:tailEnd/>
          </a:ln>
          <a:effectLst/>
        </p:spPr>
        <p:txBody>
          <a:bodyPr wrap="none" lIns="90000" tIns="46800" rIns="90000" bIns="46800">
            <a:spAutoFit/>
          </a:bodyPr>
          <a:lstStyle/>
          <a:p>
            <a:pPr defTabSz="355600"/>
            <a:r>
              <a:rPr lang="en-US" sz="2600" dirty="0"/>
              <a:t>Inclination</a:t>
            </a:r>
          </a:p>
        </p:txBody>
      </p:sp>
      <p:sp>
        <p:nvSpPr>
          <p:cNvPr id="1007623" name="Text Box 7"/>
          <p:cNvSpPr txBox="1">
            <a:spLocks noChangeArrowheads="1"/>
          </p:cNvSpPr>
          <p:nvPr/>
        </p:nvSpPr>
        <p:spPr bwMode="auto">
          <a:xfrm>
            <a:off x="8385175" y="4977719"/>
            <a:ext cx="1400175" cy="514350"/>
          </a:xfrm>
          <a:prstGeom prst="rect">
            <a:avLst/>
          </a:prstGeom>
          <a:solidFill>
            <a:srgbClr val="333333"/>
          </a:solidFill>
          <a:ln w="25400" algn="ctr">
            <a:solidFill>
              <a:schemeClr val="tx2"/>
            </a:solidFill>
            <a:miter lim="800000"/>
            <a:headEnd/>
            <a:tailEnd/>
          </a:ln>
          <a:effectLst/>
        </p:spPr>
        <p:txBody>
          <a:bodyPr wrap="none" lIns="90000" tIns="46800" rIns="90000" bIns="46800">
            <a:spAutoFit/>
          </a:bodyPr>
          <a:lstStyle/>
          <a:p>
            <a:pPr defTabSz="355600"/>
            <a:r>
              <a:rPr lang="en-US" sz="2600" dirty="0"/>
              <a:t>Azimuth</a:t>
            </a:r>
          </a:p>
        </p:txBody>
      </p:sp>
      <p:grpSp>
        <p:nvGrpSpPr>
          <p:cNvPr id="1007624" name="Group 8"/>
          <p:cNvGrpSpPr>
            <a:grpSpLocks noChangeAspect="1"/>
          </p:cNvGrpSpPr>
          <p:nvPr/>
        </p:nvGrpSpPr>
        <p:grpSpPr bwMode="auto">
          <a:xfrm>
            <a:off x="7175669" y="1335115"/>
            <a:ext cx="1109579" cy="5040000"/>
            <a:chOff x="4841" y="453"/>
            <a:chExt cx="769" cy="3493"/>
          </a:xfrm>
        </p:grpSpPr>
        <p:sp>
          <p:nvSpPr>
            <p:cNvPr id="1007625" name="Freeform 9"/>
            <p:cNvSpPr>
              <a:spLocks/>
            </p:cNvSpPr>
            <p:nvPr/>
          </p:nvSpPr>
          <p:spPr bwMode="auto">
            <a:xfrm>
              <a:off x="4841" y="1948"/>
              <a:ext cx="556" cy="866"/>
            </a:xfrm>
            <a:custGeom>
              <a:avLst/>
              <a:gdLst/>
              <a:ahLst/>
              <a:cxnLst>
                <a:cxn ang="0">
                  <a:pos x="0" y="0"/>
                </a:cxn>
                <a:cxn ang="0">
                  <a:pos x="556" y="866"/>
                </a:cxn>
              </a:cxnLst>
              <a:rect l="0" t="0" r="r" b="b"/>
              <a:pathLst>
                <a:path w="556" h="866">
                  <a:moveTo>
                    <a:pt x="0" y="0"/>
                  </a:moveTo>
                  <a:lnTo>
                    <a:pt x="556" y="866"/>
                  </a:lnTo>
                </a:path>
              </a:pathLst>
            </a:custGeom>
            <a:noFill/>
            <a:ln w="50800" cap="flat" cmpd="sng">
              <a:solidFill>
                <a:srgbClr val="000000"/>
              </a:solidFill>
              <a:prstDash val="solid"/>
              <a:round/>
              <a:headEnd type="none" w="med" len="med"/>
              <a:tailEnd type="triangle" w="lg" len="lg"/>
            </a:ln>
            <a:effectLst/>
          </p:spPr>
          <p:txBody>
            <a:bodyPr lIns="90000" tIns="46800" rIns="90000" bIns="46800">
              <a:spAutoFit/>
            </a:bodyPr>
            <a:lstStyle/>
            <a:p>
              <a:endParaRPr lang="de-DE"/>
            </a:p>
          </p:txBody>
        </p:sp>
        <p:sp>
          <p:nvSpPr>
            <p:cNvPr id="1007626" name="Freeform 10"/>
            <p:cNvSpPr>
              <a:spLocks/>
            </p:cNvSpPr>
            <p:nvPr/>
          </p:nvSpPr>
          <p:spPr bwMode="auto">
            <a:xfrm>
              <a:off x="4841" y="3334"/>
              <a:ext cx="769" cy="612"/>
            </a:xfrm>
            <a:custGeom>
              <a:avLst/>
              <a:gdLst/>
              <a:ahLst/>
              <a:cxnLst>
                <a:cxn ang="0">
                  <a:pos x="0" y="0"/>
                </a:cxn>
                <a:cxn ang="0">
                  <a:pos x="556" y="866"/>
                </a:cxn>
              </a:cxnLst>
              <a:rect l="0" t="0" r="r" b="b"/>
              <a:pathLst>
                <a:path w="556" h="866">
                  <a:moveTo>
                    <a:pt x="0" y="0"/>
                  </a:moveTo>
                  <a:lnTo>
                    <a:pt x="556" y="866"/>
                  </a:lnTo>
                </a:path>
              </a:pathLst>
            </a:custGeom>
            <a:noFill/>
            <a:ln w="50800" cap="flat" cmpd="sng">
              <a:solidFill>
                <a:srgbClr val="000000"/>
              </a:solidFill>
              <a:prstDash val="solid"/>
              <a:round/>
              <a:headEnd type="none" w="med" len="med"/>
              <a:tailEnd type="triangle" w="lg" len="lg"/>
            </a:ln>
            <a:effectLst/>
          </p:spPr>
          <p:txBody>
            <a:bodyPr lIns="90000" tIns="46800" rIns="90000" bIns="46800">
              <a:spAutoFit/>
            </a:bodyPr>
            <a:lstStyle/>
            <a:p>
              <a:endParaRPr lang="de-DE"/>
            </a:p>
          </p:txBody>
        </p:sp>
        <p:sp>
          <p:nvSpPr>
            <p:cNvPr id="1007627" name="Freeform 11"/>
            <p:cNvSpPr>
              <a:spLocks/>
            </p:cNvSpPr>
            <p:nvPr/>
          </p:nvSpPr>
          <p:spPr bwMode="auto">
            <a:xfrm>
              <a:off x="5283" y="453"/>
              <a:ext cx="227" cy="998"/>
            </a:xfrm>
            <a:custGeom>
              <a:avLst/>
              <a:gdLst/>
              <a:ahLst/>
              <a:cxnLst>
                <a:cxn ang="0">
                  <a:pos x="0" y="0"/>
                </a:cxn>
                <a:cxn ang="0">
                  <a:pos x="556" y="866"/>
                </a:cxn>
              </a:cxnLst>
              <a:rect l="0" t="0" r="r" b="b"/>
              <a:pathLst>
                <a:path w="556" h="866">
                  <a:moveTo>
                    <a:pt x="0" y="0"/>
                  </a:moveTo>
                  <a:lnTo>
                    <a:pt x="556" y="866"/>
                  </a:lnTo>
                </a:path>
              </a:pathLst>
            </a:custGeom>
            <a:noFill/>
            <a:ln w="50800" cap="flat" cmpd="sng">
              <a:solidFill>
                <a:srgbClr val="000000"/>
              </a:solidFill>
              <a:prstDash val="solid"/>
              <a:round/>
              <a:headEnd type="none" w="med" len="med"/>
              <a:tailEnd type="triangle" w="lg" len="lg"/>
            </a:ln>
            <a:effectLst/>
          </p:spPr>
          <p:txBody>
            <a:bodyPr lIns="90000" tIns="46800" rIns="90000" bIns="46800">
              <a:spAutoFit/>
            </a:bodyPr>
            <a:lstStyle/>
            <a:p>
              <a:endParaRPr lang="de-DE"/>
            </a:p>
          </p:txBody>
        </p:sp>
      </p:grpSp>
      <p:sp>
        <p:nvSpPr>
          <p:cNvPr id="12" name="Text Box 9"/>
          <p:cNvSpPr txBox="1">
            <a:spLocks noChangeArrowheads="1"/>
          </p:cNvSpPr>
          <p:nvPr/>
        </p:nvSpPr>
        <p:spPr bwMode="auto">
          <a:xfrm>
            <a:off x="257109" y="6996078"/>
            <a:ext cx="2447136" cy="35893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dirty="0" err="1" smtClean="0">
                <a:solidFill>
                  <a:srgbClr val="FFFFFF"/>
                </a:solidFill>
                <a:effectLst>
                  <a:outerShdw blurRad="38100" dist="38100" dir="2700000" algn="tl">
                    <a:srgbClr val="000000"/>
                  </a:outerShdw>
                </a:effectLst>
              </a:rPr>
              <a:t>Merenda</a:t>
            </a:r>
            <a:r>
              <a:rPr lang="en-GB" sz="2000" dirty="0" smtClean="0">
                <a:solidFill>
                  <a:srgbClr val="FFFFFF"/>
                </a:solidFill>
                <a:effectLst>
                  <a:outerShdw blurRad="38100" dist="38100" dir="2700000" algn="tl">
                    <a:srgbClr val="000000"/>
                  </a:outerShdw>
                </a:effectLst>
              </a:rPr>
              <a:t> et </a:t>
            </a:r>
            <a:r>
              <a:rPr lang="en-GB" sz="2000" dirty="0">
                <a:solidFill>
                  <a:srgbClr val="FFFFFF"/>
                </a:solidFill>
                <a:effectLst>
                  <a:outerShdw blurRad="38100" dist="38100" dir="2700000" algn="tl">
                    <a:srgbClr val="000000"/>
                  </a:outerShdw>
                </a:effectLst>
              </a:rPr>
              <a:t>al., </a:t>
            </a:r>
            <a:r>
              <a:rPr lang="en-GB" sz="2000" dirty="0" smtClean="0">
                <a:solidFill>
                  <a:srgbClr val="FFFFFF"/>
                </a:solidFill>
                <a:effectLst>
                  <a:outerShdw blurRad="38100" dist="38100" dir="2700000" algn="tl">
                    <a:srgbClr val="000000"/>
                  </a:outerShdw>
                </a:effectLst>
              </a:rPr>
              <a:t>2006</a:t>
            </a:r>
            <a:endParaRPr lang="en-GB" sz="2000" dirty="0">
              <a:solidFill>
                <a:srgbClr val="FFFFFF"/>
              </a:solidFill>
              <a:effectLst>
                <a:outerShdw blurRad="38100" dist="38100" dir="2700000" algn="tl">
                  <a:srgbClr val="000000"/>
                </a:outerShdw>
              </a:effectLst>
            </a:endParaRPr>
          </a:p>
        </p:txBody>
      </p:sp>
      <p:sp>
        <p:nvSpPr>
          <p:cNvPr id="13" name="Slide Number Placeholder 12"/>
          <p:cNvSpPr>
            <a:spLocks noGrp="1"/>
          </p:cNvSpPr>
          <p:nvPr>
            <p:ph type="sldNum" sz="quarter" idx="12"/>
          </p:nvPr>
        </p:nvSpPr>
        <p:spPr/>
        <p:txBody>
          <a:bodyPr/>
          <a:lstStyle/>
          <a:p>
            <a:fld id="{8C592886-E571-45D5-8B56-343DC94F8FA6}" type="slidenum">
              <a:rPr kumimoji="0" lang="en-US" smtClean="0"/>
              <a:pPr/>
              <a:t>36</a:t>
            </a:fld>
            <a:endParaRPr kumimoji="0" lang="en-US"/>
          </a:p>
        </p:txBody>
      </p:sp>
    </p:spTree>
    <p:custDataLst>
      <p:tags r:id="rId1"/>
    </p:custDataLst>
  </p:cSld>
  <p:clrMapOvr>
    <a:masterClrMapping/>
  </p:clrMapOvr>
  <p:transition advTm="754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normAutofit fontScale="90000"/>
          </a:bodyPr>
          <a:lstStyle/>
          <a:p>
            <a:r>
              <a:rPr lang="en-US" dirty="0" smtClean="0"/>
              <a:t>Coupling Science:</a:t>
            </a:r>
            <a:br>
              <a:rPr lang="en-US" dirty="0" smtClean="0"/>
            </a:br>
            <a:r>
              <a:rPr lang="en-US" dirty="0" smtClean="0"/>
              <a:t>Running Penumbral Waves</a:t>
            </a:r>
            <a:endParaRPr lang="en-US" dirty="0"/>
          </a:p>
        </p:txBody>
      </p:sp>
      <p:sp>
        <p:nvSpPr>
          <p:cNvPr id="795651" name="Rectangle 3"/>
          <p:cNvSpPr>
            <a:spLocks noGrp="1" noChangeArrowheads="1"/>
          </p:cNvSpPr>
          <p:nvPr>
            <p:ph type="body" idx="1"/>
          </p:nvPr>
        </p:nvSpPr>
        <p:spPr>
          <a:xfrm>
            <a:off x="293622" y="1690698"/>
            <a:ext cx="9456867" cy="2892425"/>
          </a:xfrm>
        </p:spPr>
        <p:txBody>
          <a:bodyPr>
            <a:normAutofit fontScale="77500" lnSpcReduction="20000"/>
          </a:bodyPr>
          <a:lstStyle/>
          <a:p>
            <a:r>
              <a:rPr lang="en-US" dirty="0" smtClean="0"/>
              <a:t>first </a:t>
            </a:r>
            <a:r>
              <a:rPr lang="en-US" dirty="0"/>
              <a:t>mentioned by </a:t>
            </a:r>
            <a:r>
              <a:rPr lang="en-US" dirty="0" err="1"/>
              <a:t>Zirin</a:t>
            </a:r>
            <a:r>
              <a:rPr lang="en-US" dirty="0"/>
              <a:t> &amp; Stein</a:t>
            </a:r>
          </a:p>
          <a:p>
            <a:r>
              <a:rPr lang="en-US" dirty="0"/>
              <a:t>describe chromospheric H</a:t>
            </a:r>
            <a:r>
              <a:rPr lang="el-GR" dirty="0">
                <a:cs typeface="Arial" charset="0"/>
              </a:rPr>
              <a:t>α</a:t>
            </a:r>
            <a:r>
              <a:rPr lang="en-US" dirty="0"/>
              <a:t> velocity and intensity fronts that were observed moving out through sunspot penumbrae</a:t>
            </a:r>
          </a:p>
          <a:p>
            <a:endParaRPr lang="en-US" dirty="0"/>
          </a:p>
          <a:p>
            <a:r>
              <a:rPr lang="en-US" dirty="0"/>
              <a:t>photosphere: dominant power at 5’, 2</a:t>
            </a:r>
            <a:r>
              <a:rPr lang="en-US" baseline="30000" dirty="0"/>
              <a:t>nd</a:t>
            </a:r>
            <a:r>
              <a:rPr lang="en-US" dirty="0"/>
              <a:t> peak at 3’</a:t>
            </a:r>
          </a:p>
          <a:p>
            <a:r>
              <a:rPr lang="en-US" dirty="0" err="1"/>
              <a:t>chromosphere</a:t>
            </a:r>
            <a:r>
              <a:rPr lang="en-US" dirty="0"/>
              <a:t>: 3’ above umbra, 5’ above penumbra, running outwards</a:t>
            </a:r>
          </a:p>
        </p:txBody>
      </p:sp>
      <p:grpSp>
        <p:nvGrpSpPr>
          <p:cNvPr id="23" name="Group 22"/>
          <p:cNvGrpSpPr>
            <a:grpSpLocks noChangeAspect="1"/>
          </p:cNvGrpSpPr>
          <p:nvPr/>
        </p:nvGrpSpPr>
        <p:grpSpPr>
          <a:xfrm>
            <a:off x="348846" y="4363646"/>
            <a:ext cx="9000000" cy="2957952"/>
            <a:chOff x="0" y="3887788"/>
            <a:chExt cx="10080625" cy="3313112"/>
          </a:xfrm>
        </p:grpSpPr>
        <p:grpSp>
          <p:nvGrpSpPr>
            <p:cNvPr id="2" name="Group 16"/>
            <p:cNvGrpSpPr>
              <a:grpSpLocks/>
            </p:cNvGrpSpPr>
            <p:nvPr/>
          </p:nvGrpSpPr>
          <p:grpSpPr bwMode="auto">
            <a:xfrm>
              <a:off x="0" y="3983038"/>
              <a:ext cx="10080625" cy="3217862"/>
              <a:chOff x="0" y="2509"/>
              <a:chExt cx="6350" cy="2027"/>
            </a:xfrm>
          </p:grpSpPr>
          <p:pic>
            <p:nvPicPr>
              <p:cNvPr id="795659" name="Picture 11"/>
              <p:cNvPicPr>
                <a:picLocks noChangeAspect="1" noChangeArrowheads="1"/>
              </p:cNvPicPr>
              <p:nvPr/>
            </p:nvPicPr>
            <p:blipFill>
              <a:blip r:embed="rId3" cstate="print"/>
              <a:srcRect/>
              <a:stretch>
                <a:fillRect/>
              </a:stretch>
            </p:blipFill>
            <p:spPr bwMode="auto">
              <a:xfrm>
                <a:off x="0" y="2509"/>
                <a:ext cx="6350" cy="2027"/>
              </a:xfrm>
              <a:prstGeom prst="rect">
                <a:avLst/>
              </a:prstGeom>
              <a:noFill/>
              <a:ln w="25400" algn="ctr">
                <a:noFill/>
                <a:miter lim="800000"/>
                <a:headEnd/>
                <a:tailEnd/>
              </a:ln>
              <a:effectLst/>
            </p:spPr>
          </p:pic>
          <p:sp>
            <p:nvSpPr>
              <p:cNvPr id="795660" name="Rectangle 12"/>
              <p:cNvSpPr>
                <a:spLocks noChangeArrowheads="1"/>
              </p:cNvSpPr>
              <p:nvPr/>
            </p:nvSpPr>
            <p:spPr bwMode="auto">
              <a:xfrm>
                <a:off x="1157" y="2531"/>
                <a:ext cx="748" cy="190"/>
              </a:xfrm>
              <a:prstGeom prst="rect">
                <a:avLst/>
              </a:prstGeom>
              <a:solidFill>
                <a:srgbClr val="FFFFFF"/>
              </a:solidFill>
              <a:ln w="25400" algn="ctr">
                <a:noFill/>
                <a:miter lim="800000"/>
                <a:headEnd/>
                <a:tailEnd/>
              </a:ln>
              <a:effectLst/>
            </p:spPr>
            <p:txBody>
              <a:bodyPr lIns="90000" tIns="46800" rIns="90000" bIns="46800" anchor="ctr">
                <a:spAutoFit/>
              </a:bodyPr>
              <a:lstStyle/>
              <a:p>
                <a:endParaRPr lang="de-DE"/>
              </a:p>
            </p:txBody>
          </p:sp>
          <p:sp>
            <p:nvSpPr>
              <p:cNvPr id="795661" name="Rectangle 13"/>
              <p:cNvSpPr>
                <a:spLocks noChangeArrowheads="1"/>
              </p:cNvSpPr>
              <p:nvPr/>
            </p:nvSpPr>
            <p:spPr bwMode="auto">
              <a:xfrm>
                <a:off x="3379" y="2531"/>
                <a:ext cx="748" cy="190"/>
              </a:xfrm>
              <a:prstGeom prst="rect">
                <a:avLst/>
              </a:prstGeom>
              <a:solidFill>
                <a:srgbClr val="FFFFFF"/>
              </a:solidFill>
              <a:ln w="25400" algn="ctr">
                <a:noFill/>
                <a:miter lim="800000"/>
                <a:headEnd/>
                <a:tailEnd/>
              </a:ln>
              <a:effectLst/>
            </p:spPr>
            <p:txBody>
              <a:bodyPr lIns="90000" tIns="46800" rIns="90000" bIns="46800" anchor="ctr">
                <a:spAutoFit/>
              </a:bodyPr>
              <a:lstStyle/>
              <a:p>
                <a:endParaRPr lang="de-DE"/>
              </a:p>
            </p:txBody>
          </p:sp>
          <p:sp>
            <p:nvSpPr>
              <p:cNvPr id="795662" name="Rectangle 14"/>
              <p:cNvSpPr>
                <a:spLocks noChangeArrowheads="1"/>
              </p:cNvSpPr>
              <p:nvPr/>
            </p:nvSpPr>
            <p:spPr bwMode="auto">
              <a:xfrm>
                <a:off x="4808" y="2531"/>
                <a:ext cx="748" cy="190"/>
              </a:xfrm>
              <a:prstGeom prst="rect">
                <a:avLst/>
              </a:prstGeom>
              <a:solidFill>
                <a:srgbClr val="FFFFFF"/>
              </a:solidFill>
              <a:ln w="25400" algn="ctr">
                <a:noFill/>
                <a:miter lim="800000"/>
                <a:headEnd/>
                <a:tailEnd/>
              </a:ln>
              <a:effectLst/>
            </p:spPr>
            <p:txBody>
              <a:bodyPr lIns="90000" tIns="46800" rIns="90000" bIns="46800" anchor="ctr">
                <a:spAutoFit/>
              </a:bodyPr>
              <a:lstStyle/>
              <a:p>
                <a:endParaRPr lang="de-DE"/>
              </a:p>
            </p:txBody>
          </p:sp>
          <p:sp>
            <p:nvSpPr>
              <p:cNvPr id="795663" name="Rectangle 15"/>
              <p:cNvSpPr>
                <a:spLocks noChangeArrowheads="1"/>
              </p:cNvSpPr>
              <p:nvPr/>
            </p:nvSpPr>
            <p:spPr bwMode="auto">
              <a:xfrm>
                <a:off x="5602" y="4346"/>
                <a:ext cx="748" cy="190"/>
              </a:xfrm>
              <a:prstGeom prst="rect">
                <a:avLst/>
              </a:prstGeom>
              <a:solidFill>
                <a:srgbClr val="FFFFFF"/>
              </a:solidFill>
              <a:ln w="25400" algn="ctr">
                <a:noFill/>
                <a:miter lim="800000"/>
                <a:headEnd/>
                <a:tailEnd/>
              </a:ln>
              <a:effectLst/>
            </p:spPr>
            <p:txBody>
              <a:bodyPr lIns="90000" tIns="46800" rIns="90000" bIns="46800" anchor="ctr">
                <a:spAutoFit/>
              </a:bodyPr>
              <a:lstStyle/>
              <a:p>
                <a:endParaRPr lang="de-DE"/>
              </a:p>
            </p:txBody>
          </p:sp>
        </p:grpSp>
        <p:sp>
          <p:nvSpPr>
            <p:cNvPr id="795665" name="Text Box 17"/>
            <p:cNvSpPr txBox="1">
              <a:spLocks noChangeArrowheads="1"/>
            </p:cNvSpPr>
            <p:nvPr/>
          </p:nvSpPr>
          <p:spPr bwMode="auto">
            <a:xfrm>
              <a:off x="1290638" y="3887788"/>
              <a:ext cx="1949450" cy="469900"/>
            </a:xfrm>
            <a:prstGeom prst="rect">
              <a:avLst/>
            </a:prstGeom>
            <a:noFill/>
            <a:ln w="25400" algn="ctr">
              <a:noFill/>
              <a:miter lim="800000"/>
              <a:headEnd/>
              <a:tailEnd/>
            </a:ln>
            <a:effectLst/>
          </p:spPr>
          <p:txBody>
            <a:bodyPr wrap="none" lIns="36000" tIns="36000" rIns="36000" bIns="36000">
              <a:spAutoFit/>
            </a:bodyPr>
            <a:lstStyle/>
            <a:p>
              <a:pPr defTabSz="355600"/>
              <a:r>
                <a:rPr lang="en-US" sz="2600">
                  <a:solidFill>
                    <a:schemeClr val="accent1"/>
                  </a:solidFill>
                  <a:effectLst>
                    <a:outerShdw blurRad="38100" dist="38100" dir="2700000" algn="tl">
                      <a:srgbClr val="000000"/>
                    </a:outerShdw>
                  </a:effectLst>
                </a:rPr>
                <a:t>Photosphere</a:t>
              </a:r>
            </a:p>
          </p:txBody>
        </p:sp>
        <p:sp>
          <p:nvSpPr>
            <p:cNvPr id="795666" name="Text Box 18"/>
            <p:cNvSpPr txBox="1">
              <a:spLocks noChangeArrowheads="1"/>
            </p:cNvSpPr>
            <p:nvPr/>
          </p:nvSpPr>
          <p:spPr bwMode="auto">
            <a:xfrm>
              <a:off x="4886325" y="3887788"/>
              <a:ext cx="2259013" cy="469900"/>
            </a:xfrm>
            <a:prstGeom prst="rect">
              <a:avLst/>
            </a:prstGeom>
            <a:noFill/>
            <a:ln w="25400" algn="ctr">
              <a:noFill/>
              <a:miter lim="800000"/>
              <a:headEnd/>
              <a:tailEnd/>
            </a:ln>
            <a:effectLst/>
          </p:spPr>
          <p:txBody>
            <a:bodyPr wrap="none" lIns="36000" tIns="36000" rIns="36000" bIns="36000">
              <a:spAutoFit/>
            </a:bodyPr>
            <a:lstStyle/>
            <a:p>
              <a:pPr defTabSz="355600"/>
              <a:r>
                <a:rPr lang="en-US" sz="2600" dirty="0" err="1">
                  <a:solidFill>
                    <a:schemeClr val="accent1"/>
                  </a:solidFill>
                  <a:effectLst>
                    <a:outerShdw blurRad="38100" dist="38100" dir="2700000" algn="tl">
                      <a:srgbClr val="000000"/>
                    </a:outerShdw>
                  </a:effectLst>
                </a:rPr>
                <a:t>Chromosphere</a:t>
              </a:r>
              <a:endParaRPr lang="en-US" sz="2600" dirty="0">
                <a:solidFill>
                  <a:schemeClr val="accent1"/>
                </a:solidFill>
                <a:effectLst>
                  <a:outerShdw blurRad="38100" dist="38100" dir="2700000" algn="tl">
                    <a:srgbClr val="000000"/>
                  </a:outerShdw>
                </a:effectLst>
              </a:endParaRPr>
            </a:p>
          </p:txBody>
        </p:sp>
        <p:grpSp>
          <p:nvGrpSpPr>
            <p:cNvPr id="3" name="Group 23"/>
            <p:cNvGrpSpPr>
              <a:grpSpLocks/>
            </p:cNvGrpSpPr>
            <p:nvPr/>
          </p:nvGrpSpPr>
          <p:grpSpPr bwMode="auto">
            <a:xfrm>
              <a:off x="6227763" y="5435600"/>
              <a:ext cx="808037" cy="468313"/>
              <a:chOff x="3923" y="3424"/>
              <a:chExt cx="509" cy="295"/>
            </a:xfrm>
          </p:grpSpPr>
          <p:sp>
            <p:nvSpPr>
              <p:cNvPr id="795667" name="Line 19"/>
              <p:cNvSpPr>
                <a:spLocks noChangeShapeType="1"/>
              </p:cNvSpPr>
              <p:nvPr/>
            </p:nvSpPr>
            <p:spPr bwMode="auto">
              <a:xfrm>
                <a:off x="3923" y="3424"/>
                <a:ext cx="159" cy="295"/>
              </a:xfrm>
              <a:prstGeom prst="line">
                <a:avLst/>
              </a:prstGeom>
              <a:noFill/>
              <a:ln w="25400">
                <a:solidFill>
                  <a:schemeClr val="tx2"/>
                </a:solidFill>
                <a:round/>
                <a:headEnd/>
                <a:tailEnd/>
              </a:ln>
              <a:effectLst/>
            </p:spPr>
            <p:txBody>
              <a:bodyPr lIns="90000" tIns="46800" rIns="90000" bIns="46800">
                <a:spAutoFit/>
              </a:bodyPr>
              <a:lstStyle/>
              <a:p>
                <a:endParaRPr lang="de-DE"/>
              </a:p>
            </p:txBody>
          </p:sp>
          <p:sp>
            <p:nvSpPr>
              <p:cNvPr id="795668" name="Line 20"/>
              <p:cNvSpPr>
                <a:spLocks noChangeShapeType="1"/>
              </p:cNvSpPr>
              <p:nvPr/>
            </p:nvSpPr>
            <p:spPr bwMode="auto">
              <a:xfrm>
                <a:off x="4047" y="3424"/>
                <a:ext cx="159" cy="295"/>
              </a:xfrm>
              <a:prstGeom prst="line">
                <a:avLst/>
              </a:prstGeom>
              <a:noFill/>
              <a:ln w="25400">
                <a:solidFill>
                  <a:schemeClr val="tx2"/>
                </a:solidFill>
                <a:round/>
                <a:headEnd/>
                <a:tailEnd/>
              </a:ln>
              <a:effectLst/>
            </p:spPr>
            <p:txBody>
              <a:bodyPr lIns="90000" tIns="46800" rIns="90000" bIns="46800">
                <a:spAutoFit/>
              </a:bodyPr>
              <a:lstStyle/>
              <a:p>
                <a:endParaRPr lang="de-DE"/>
              </a:p>
            </p:txBody>
          </p:sp>
          <p:sp>
            <p:nvSpPr>
              <p:cNvPr id="795669" name="Line 21"/>
              <p:cNvSpPr>
                <a:spLocks noChangeShapeType="1"/>
              </p:cNvSpPr>
              <p:nvPr/>
            </p:nvSpPr>
            <p:spPr bwMode="auto">
              <a:xfrm>
                <a:off x="4160" y="3424"/>
                <a:ext cx="159" cy="295"/>
              </a:xfrm>
              <a:prstGeom prst="line">
                <a:avLst/>
              </a:prstGeom>
              <a:noFill/>
              <a:ln w="25400">
                <a:solidFill>
                  <a:schemeClr val="tx2"/>
                </a:solidFill>
                <a:round/>
                <a:headEnd/>
                <a:tailEnd/>
              </a:ln>
              <a:effectLst/>
            </p:spPr>
            <p:txBody>
              <a:bodyPr lIns="90000" tIns="46800" rIns="90000" bIns="46800">
                <a:spAutoFit/>
              </a:bodyPr>
              <a:lstStyle/>
              <a:p>
                <a:endParaRPr lang="de-DE"/>
              </a:p>
            </p:txBody>
          </p:sp>
          <p:sp>
            <p:nvSpPr>
              <p:cNvPr id="795670" name="Line 22"/>
              <p:cNvSpPr>
                <a:spLocks noChangeShapeType="1"/>
              </p:cNvSpPr>
              <p:nvPr/>
            </p:nvSpPr>
            <p:spPr bwMode="auto">
              <a:xfrm>
                <a:off x="4273" y="3424"/>
                <a:ext cx="159" cy="295"/>
              </a:xfrm>
              <a:prstGeom prst="line">
                <a:avLst/>
              </a:prstGeom>
              <a:noFill/>
              <a:ln w="25400">
                <a:solidFill>
                  <a:schemeClr val="tx2"/>
                </a:solidFill>
                <a:round/>
                <a:headEnd/>
                <a:tailEnd/>
              </a:ln>
              <a:effectLst/>
            </p:spPr>
            <p:txBody>
              <a:bodyPr lIns="90000" tIns="46800" rIns="90000" bIns="46800">
                <a:spAutoFit/>
              </a:bodyPr>
              <a:lstStyle/>
              <a:p>
                <a:endParaRPr lang="de-DE"/>
              </a:p>
            </p:txBody>
          </p:sp>
        </p:grpSp>
        <p:sp>
          <p:nvSpPr>
            <p:cNvPr id="795673" name="Text Box 25"/>
            <p:cNvSpPr txBox="1">
              <a:spLocks noChangeArrowheads="1"/>
            </p:cNvSpPr>
            <p:nvPr/>
          </p:nvSpPr>
          <p:spPr bwMode="auto">
            <a:xfrm>
              <a:off x="3767138" y="4300538"/>
              <a:ext cx="796925" cy="347662"/>
            </a:xfrm>
            <a:prstGeom prst="rect">
              <a:avLst/>
            </a:prstGeom>
            <a:noFill/>
            <a:ln w="25400" algn="ctr">
              <a:noFill/>
              <a:miter lim="800000"/>
              <a:headEnd/>
              <a:tailEnd/>
            </a:ln>
            <a:effectLst/>
          </p:spPr>
          <p:txBody>
            <a:bodyPr wrap="none" lIns="36000" tIns="36000" rIns="36000" bIns="36000">
              <a:spAutoFit/>
            </a:bodyPr>
            <a:lstStyle/>
            <a:p>
              <a:pPr defTabSz="355600"/>
              <a:r>
                <a:rPr lang="en-US" sz="1800" b="1">
                  <a:solidFill>
                    <a:schemeClr val="accent1"/>
                  </a:solidFill>
                  <a:effectLst>
                    <a:outerShdw blurRad="38100" dist="38100" dir="2700000" algn="tl">
                      <a:srgbClr val="000000"/>
                    </a:outerShdw>
                  </a:effectLst>
                </a:rPr>
                <a:t>Umbra</a:t>
              </a:r>
            </a:p>
          </p:txBody>
        </p:sp>
        <p:sp>
          <p:nvSpPr>
            <p:cNvPr id="795674" name="Text Box 26"/>
            <p:cNvSpPr txBox="1">
              <a:spLocks noChangeArrowheads="1"/>
            </p:cNvSpPr>
            <p:nvPr/>
          </p:nvSpPr>
          <p:spPr bwMode="auto">
            <a:xfrm>
              <a:off x="3775075" y="4908550"/>
              <a:ext cx="796925" cy="347663"/>
            </a:xfrm>
            <a:prstGeom prst="rect">
              <a:avLst/>
            </a:prstGeom>
            <a:noFill/>
            <a:ln w="25400" algn="ctr">
              <a:noFill/>
              <a:miter lim="800000"/>
              <a:headEnd/>
              <a:tailEnd/>
            </a:ln>
            <a:effectLst/>
          </p:spPr>
          <p:txBody>
            <a:bodyPr wrap="none" lIns="36000" tIns="36000" rIns="36000" bIns="36000">
              <a:spAutoFit/>
            </a:bodyPr>
            <a:lstStyle/>
            <a:p>
              <a:pPr defTabSz="355600"/>
              <a:r>
                <a:rPr lang="en-US" sz="1800" b="1">
                  <a:solidFill>
                    <a:schemeClr val="accent1"/>
                  </a:solidFill>
                  <a:effectLst>
                    <a:outerShdw blurRad="38100" dist="38100" dir="2700000" algn="tl">
                      <a:srgbClr val="000000"/>
                    </a:outerShdw>
                  </a:effectLst>
                </a:rPr>
                <a:t>Umbra</a:t>
              </a:r>
            </a:p>
          </p:txBody>
        </p:sp>
        <p:sp>
          <p:nvSpPr>
            <p:cNvPr id="795675" name="Text Box 27"/>
            <p:cNvSpPr txBox="1">
              <a:spLocks noChangeArrowheads="1"/>
            </p:cNvSpPr>
            <p:nvPr/>
          </p:nvSpPr>
          <p:spPr bwMode="auto">
            <a:xfrm>
              <a:off x="3578225" y="5484813"/>
              <a:ext cx="1190625" cy="347662"/>
            </a:xfrm>
            <a:prstGeom prst="rect">
              <a:avLst/>
            </a:prstGeom>
            <a:noFill/>
            <a:ln w="25400" algn="ctr">
              <a:noFill/>
              <a:miter lim="800000"/>
              <a:headEnd/>
              <a:tailEnd/>
            </a:ln>
            <a:effectLst/>
          </p:spPr>
          <p:txBody>
            <a:bodyPr wrap="none" lIns="36000" tIns="36000" rIns="36000" bIns="36000">
              <a:spAutoFit/>
            </a:bodyPr>
            <a:lstStyle/>
            <a:p>
              <a:pPr defTabSz="355600"/>
              <a:r>
                <a:rPr lang="en-US" sz="1800" b="1">
                  <a:solidFill>
                    <a:schemeClr val="hlink"/>
                  </a:solidFill>
                  <a:effectLst>
                    <a:outerShdw blurRad="38100" dist="38100" dir="2700000" algn="tl">
                      <a:srgbClr val="000000"/>
                    </a:outerShdw>
                  </a:effectLst>
                </a:rPr>
                <a:t>Penumbra</a:t>
              </a:r>
            </a:p>
          </p:txBody>
        </p:sp>
        <p:sp>
          <p:nvSpPr>
            <p:cNvPr id="795676" name="Text Box 28"/>
            <p:cNvSpPr txBox="1">
              <a:spLocks noChangeArrowheads="1"/>
            </p:cNvSpPr>
            <p:nvPr/>
          </p:nvSpPr>
          <p:spPr bwMode="auto">
            <a:xfrm>
              <a:off x="3508375" y="4608513"/>
              <a:ext cx="1330325" cy="347662"/>
            </a:xfrm>
            <a:prstGeom prst="rect">
              <a:avLst/>
            </a:prstGeom>
            <a:noFill/>
            <a:ln w="25400" algn="ctr">
              <a:noFill/>
              <a:miter lim="800000"/>
              <a:headEnd/>
              <a:tailEnd/>
            </a:ln>
            <a:effectLst/>
          </p:spPr>
          <p:txBody>
            <a:bodyPr wrap="none" lIns="36000" tIns="36000" rIns="36000" bIns="36000">
              <a:spAutoFit/>
            </a:bodyPr>
            <a:lstStyle/>
            <a:p>
              <a:pPr defTabSz="355600"/>
              <a:r>
                <a:rPr lang="en-US" sz="1800" b="1">
                  <a:solidFill>
                    <a:schemeClr val="accent2"/>
                  </a:solidFill>
                  <a:effectLst>
                    <a:outerShdw blurRad="38100" dist="38100" dir="2700000" algn="tl">
                      <a:srgbClr val="000000"/>
                    </a:outerShdw>
                  </a:effectLst>
                </a:rPr>
                <a:t>Lightbridge</a:t>
              </a:r>
            </a:p>
          </p:txBody>
        </p:sp>
        <p:sp>
          <p:nvSpPr>
            <p:cNvPr id="795678" name="Text Box 30"/>
            <p:cNvSpPr txBox="1">
              <a:spLocks noChangeArrowheads="1"/>
            </p:cNvSpPr>
            <p:nvPr/>
          </p:nvSpPr>
          <p:spPr bwMode="auto">
            <a:xfrm>
              <a:off x="3589338" y="6119813"/>
              <a:ext cx="1152525" cy="347662"/>
            </a:xfrm>
            <a:prstGeom prst="rect">
              <a:avLst/>
            </a:prstGeom>
            <a:noFill/>
            <a:ln w="25400" algn="ctr">
              <a:noFill/>
              <a:miter lim="800000"/>
              <a:headEnd/>
              <a:tailEnd/>
            </a:ln>
            <a:effectLst/>
          </p:spPr>
          <p:txBody>
            <a:bodyPr wrap="none" lIns="36000" tIns="36000" rIns="36000" bIns="36000">
              <a:spAutoFit/>
            </a:bodyPr>
            <a:lstStyle/>
            <a:p>
              <a:pPr defTabSz="355600"/>
              <a:r>
                <a:rPr lang="en-US" sz="1800" b="1">
                  <a:solidFill>
                    <a:schemeClr val="tx2"/>
                  </a:solidFill>
                  <a:effectLst>
                    <a:outerShdw blurRad="38100" dist="38100" dir="2700000" algn="tl">
                      <a:srgbClr val="000000"/>
                    </a:outerShdw>
                  </a:effectLst>
                </a:rPr>
                <a:t>Quiet Sun</a:t>
              </a:r>
            </a:p>
          </p:txBody>
        </p:sp>
      </p:grpSp>
      <p:sp>
        <p:nvSpPr>
          <p:cNvPr id="795679" name="Text Box 31"/>
          <p:cNvSpPr txBox="1">
            <a:spLocks noChangeArrowheads="1"/>
          </p:cNvSpPr>
          <p:nvPr/>
        </p:nvSpPr>
        <p:spPr bwMode="auto">
          <a:xfrm>
            <a:off x="6386577" y="1625570"/>
            <a:ext cx="3400425" cy="3698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US" sz="2000" dirty="0">
                <a:solidFill>
                  <a:srgbClr val="FFFFFF"/>
                </a:solidFill>
                <a:effectLst>
                  <a:outerShdw blurRad="38100" dist="38100" dir="2700000" algn="tl">
                    <a:srgbClr val="000000"/>
                  </a:outerShdw>
                </a:effectLst>
              </a:rPr>
              <a:t>Bloomfield, Lagg et al. (2007)</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p:txBody>
          <a:bodyPr>
            <a:normAutofit fontScale="90000"/>
          </a:bodyPr>
          <a:lstStyle/>
          <a:p>
            <a:r>
              <a:rPr lang="en-US" dirty="0" smtClean="0"/>
              <a:t>Coupling Science:</a:t>
            </a:r>
            <a:br>
              <a:rPr lang="en-US" dirty="0" smtClean="0"/>
            </a:br>
            <a:r>
              <a:rPr lang="en-US" dirty="0" smtClean="0"/>
              <a:t>Running Penumbral Waves</a:t>
            </a:r>
            <a:endParaRPr lang="en-US" dirty="0"/>
          </a:p>
        </p:txBody>
      </p:sp>
      <p:sp>
        <p:nvSpPr>
          <p:cNvPr id="884739" name="Rectangle 3"/>
          <p:cNvSpPr>
            <a:spLocks noGrp="1" noChangeArrowheads="1"/>
          </p:cNvSpPr>
          <p:nvPr>
            <p:ph type="body" idx="1"/>
          </p:nvPr>
        </p:nvSpPr>
        <p:spPr>
          <a:xfrm>
            <a:off x="439674" y="1606546"/>
            <a:ext cx="9072562" cy="1954213"/>
          </a:xfrm>
        </p:spPr>
        <p:txBody>
          <a:bodyPr>
            <a:normAutofit/>
          </a:bodyPr>
          <a:lstStyle/>
          <a:p>
            <a:r>
              <a:rPr lang="en-US" sz="2400" dirty="0"/>
              <a:t>extension of work of </a:t>
            </a:r>
            <a:r>
              <a:rPr lang="en-US" sz="2400" dirty="0" err="1"/>
              <a:t>Centeno</a:t>
            </a:r>
            <a:r>
              <a:rPr lang="en-US" sz="2400" dirty="0"/>
              <a:t> et al. (2006): waves travelling along inclined field lines</a:t>
            </a:r>
          </a:p>
          <a:p>
            <a:r>
              <a:rPr lang="en-US" sz="2400" dirty="0"/>
              <a:t>alignment between </a:t>
            </a:r>
            <a:r>
              <a:rPr lang="en-US" sz="2400" dirty="0" err="1"/>
              <a:t>photospheric</a:t>
            </a:r>
            <a:r>
              <a:rPr lang="en-US" sz="2400" dirty="0"/>
              <a:t> and chromospheric pixels:</a:t>
            </a:r>
            <a:br>
              <a:rPr lang="en-US" sz="2400" dirty="0"/>
            </a:br>
            <a:r>
              <a:rPr lang="en-US" sz="2400" dirty="0">
                <a:sym typeface="Wingdings" pitchFamily="2" charset="2"/>
              </a:rPr>
              <a:t> requires knowledge of magnetic field inclination</a:t>
            </a:r>
            <a:br>
              <a:rPr lang="en-US" sz="2400" dirty="0">
                <a:sym typeface="Wingdings" pitchFamily="2" charset="2"/>
              </a:rPr>
            </a:br>
            <a:r>
              <a:rPr lang="en-US" sz="2400" dirty="0">
                <a:sym typeface="Wingdings" pitchFamily="2" charset="2"/>
              </a:rPr>
              <a:t>     </a:t>
            </a:r>
            <a:r>
              <a:rPr lang="en-US" sz="2400" dirty="0">
                <a:solidFill>
                  <a:schemeClr val="accent1"/>
                </a:solidFill>
                <a:sym typeface="Wingdings" pitchFamily="2" charset="2"/>
              </a:rPr>
              <a:t>(determined from inversions in Si and He)</a:t>
            </a:r>
            <a:endParaRPr lang="en-US" sz="2400" dirty="0">
              <a:solidFill>
                <a:schemeClr val="accent1"/>
              </a:solidFill>
            </a:endParaRPr>
          </a:p>
        </p:txBody>
      </p:sp>
      <p:pic>
        <p:nvPicPr>
          <p:cNvPr id="884740" name="Picture 4"/>
          <p:cNvPicPr>
            <a:picLocks noChangeAspect="1" noChangeArrowheads="1"/>
          </p:cNvPicPr>
          <p:nvPr/>
        </p:nvPicPr>
        <p:blipFill>
          <a:blip r:embed="rId3" cstate="print"/>
          <a:srcRect/>
          <a:stretch>
            <a:fillRect/>
          </a:stretch>
        </p:blipFill>
        <p:spPr bwMode="auto">
          <a:xfrm>
            <a:off x="365130" y="3513070"/>
            <a:ext cx="8910690" cy="3698989"/>
          </a:xfrm>
          <a:prstGeom prst="rect">
            <a:avLst/>
          </a:prstGeom>
          <a:noFill/>
          <a:ln w="25400" algn="ctr">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normAutofit fontScale="90000"/>
          </a:bodyPr>
          <a:lstStyle/>
          <a:p>
            <a:r>
              <a:rPr lang="en-US" dirty="0" smtClean="0"/>
              <a:t>Coupling Science:</a:t>
            </a:r>
            <a:br>
              <a:rPr lang="en-US" dirty="0" smtClean="0"/>
            </a:br>
            <a:r>
              <a:rPr lang="en-US" dirty="0" smtClean="0"/>
              <a:t>Phase difference analysis</a:t>
            </a:r>
            <a:endParaRPr lang="en-US" dirty="0"/>
          </a:p>
        </p:txBody>
      </p:sp>
      <p:pic>
        <p:nvPicPr>
          <p:cNvPr id="883716" name="Picture 4"/>
          <p:cNvPicPr>
            <a:picLocks noChangeAspect="1" noChangeArrowheads="1"/>
          </p:cNvPicPr>
          <p:nvPr/>
        </p:nvPicPr>
        <p:blipFill>
          <a:blip r:embed="rId3" cstate="print"/>
          <a:srcRect/>
          <a:stretch>
            <a:fillRect/>
          </a:stretch>
        </p:blipFill>
        <p:spPr bwMode="auto">
          <a:xfrm>
            <a:off x="4711695" y="1881342"/>
            <a:ext cx="5368930" cy="5319558"/>
          </a:xfrm>
          <a:prstGeom prst="rect">
            <a:avLst/>
          </a:prstGeom>
          <a:noFill/>
          <a:ln w="25400" algn="ctr">
            <a:noFill/>
            <a:miter lim="800000"/>
            <a:headEnd/>
            <a:tailEnd/>
          </a:ln>
          <a:effectLst/>
        </p:spPr>
      </p:pic>
      <p:sp>
        <p:nvSpPr>
          <p:cNvPr id="883717" name="Rectangle 5"/>
          <p:cNvSpPr>
            <a:spLocks noChangeArrowheads="1"/>
          </p:cNvSpPr>
          <p:nvPr/>
        </p:nvSpPr>
        <p:spPr bwMode="auto">
          <a:xfrm>
            <a:off x="220595" y="1698596"/>
            <a:ext cx="4272021" cy="5782225"/>
          </a:xfrm>
          <a:prstGeom prst="rect">
            <a:avLst/>
          </a:prstGeom>
          <a:noFill/>
          <a:ln w="9525" algn="ctr">
            <a:noFill/>
            <a:miter lim="800000"/>
            <a:headEnd/>
            <a:tailEnd/>
          </a:ln>
          <a:effectLst/>
        </p:spPr>
        <p:txBody>
          <a:bodyPr wrap="square" lIns="90000" tIns="46800" rIns="90000" bIns="46800">
            <a:spAutoFit/>
          </a:bodyPr>
          <a:lstStyle/>
          <a:p>
            <a:pPr algn="l">
              <a:spcBef>
                <a:spcPct val="10000"/>
              </a:spcBef>
            </a:pPr>
            <a:r>
              <a:rPr lang="en-US" dirty="0">
                <a:solidFill>
                  <a:schemeClr val="tx1"/>
                </a:solidFill>
                <a:latin typeface="+mn-lt"/>
              </a:rPr>
              <a:t>Model: acoustic-like (low </a:t>
            </a:r>
            <a:r>
              <a:rPr lang="el-GR" dirty="0">
                <a:solidFill>
                  <a:schemeClr val="tx1"/>
                </a:solidFill>
                <a:latin typeface="+mn-lt"/>
                <a:cs typeface="Arial" charset="0"/>
              </a:rPr>
              <a:t>β</a:t>
            </a:r>
            <a:r>
              <a:rPr lang="en-US" dirty="0">
                <a:solidFill>
                  <a:schemeClr val="tx1"/>
                </a:solidFill>
                <a:latin typeface="+mn-lt"/>
              </a:rPr>
              <a:t> slow mode) wave, (reduced gravity, increased path length</a:t>
            </a:r>
            <a:r>
              <a:rPr lang="en-US" dirty="0" smtClean="0">
                <a:solidFill>
                  <a:schemeClr val="tx1"/>
                </a:solidFill>
                <a:latin typeface="+mn-lt"/>
              </a:rPr>
              <a:t>)</a:t>
            </a:r>
          </a:p>
          <a:p>
            <a:pPr algn="l">
              <a:spcBef>
                <a:spcPct val="10000"/>
              </a:spcBef>
            </a:pPr>
            <a:endParaRPr lang="en-US" dirty="0">
              <a:solidFill>
                <a:schemeClr val="tx1"/>
              </a:solidFill>
              <a:latin typeface="+mn-lt"/>
            </a:endParaRPr>
          </a:p>
          <a:p>
            <a:pPr algn="l">
              <a:spcBef>
                <a:spcPct val="10000"/>
              </a:spcBef>
            </a:pPr>
            <a:r>
              <a:rPr lang="en-US" dirty="0" smtClean="0">
                <a:solidFill>
                  <a:schemeClr val="tx1"/>
                </a:solidFill>
                <a:latin typeface="+mn-lt"/>
              </a:rPr>
              <a:t>Phase </a:t>
            </a:r>
            <a:r>
              <a:rPr lang="en-US" dirty="0">
                <a:solidFill>
                  <a:schemeClr val="tx1"/>
                </a:solidFill>
                <a:latin typeface="+mn-lt"/>
              </a:rPr>
              <a:t>differences for spatially offset dual-height pairs of </a:t>
            </a:r>
            <a:r>
              <a:rPr lang="en-US" dirty="0" err="1">
                <a:solidFill>
                  <a:schemeClr val="tx1"/>
                </a:solidFill>
                <a:latin typeface="+mn-lt"/>
              </a:rPr>
              <a:t>photospheric</a:t>
            </a:r>
            <a:r>
              <a:rPr lang="en-US" dirty="0">
                <a:solidFill>
                  <a:schemeClr val="tx1"/>
                </a:solidFill>
                <a:latin typeface="+mn-lt"/>
              </a:rPr>
              <a:t> and chromospheric pixels.</a:t>
            </a:r>
          </a:p>
          <a:p>
            <a:pPr algn="l">
              <a:spcBef>
                <a:spcPct val="10000"/>
              </a:spcBef>
            </a:pPr>
            <a:endParaRPr lang="en-US" dirty="0">
              <a:solidFill>
                <a:schemeClr val="tx1"/>
              </a:solidFill>
              <a:latin typeface="+mn-lt"/>
            </a:endParaRPr>
          </a:p>
          <a:p>
            <a:pPr algn="l">
              <a:spcBef>
                <a:spcPct val="10000"/>
              </a:spcBef>
            </a:pPr>
            <a:r>
              <a:rPr lang="en-US" dirty="0">
                <a:solidFill>
                  <a:schemeClr val="tx1"/>
                </a:solidFill>
                <a:latin typeface="+mn-lt"/>
              </a:rPr>
              <a:t>solid: phase diff. for model wave (modified acoustic dispersion relation) using the measured Si field inclinations.</a:t>
            </a:r>
          </a:p>
        </p:txBody>
      </p:sp>
      <p:sp>
        <p:nvSpPr>
          <p:cNvPr id="5" name="Rectangle 4"/>
          <p:cNvSpPr/>
          <p:nvPr/>
        </p:nvSpPr>
        <p:spPr>
          <a:xfrm>
            <a:off x="2520915" y="3779837"/>
            <a:ext cx="5038725" cy="156966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en-US" dirty="0" smtClean="0"/>
              <a:t>RPWs are a ‘‘visual pattern’’ resulting from field-aligned waves propagating up from the photosphere.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p:cNvSpPr>
            <a:spLocks noGrp="1" noChangeArrowheads="1"/>
          </p:cNvSpPr>
          <p:nvPr>
            <p:ph type="title"/>
          </p:nvPr>
        </p:nvSpPr>
        <p:spPr/>
        <p:txBody>
          <a:bodyPr>
            <a:normAutofit fontScale="90000"/>
          </a:bodyPr>
          <a:lstStyle/>
          <a:p>
            <a:r>
              <a:rPr lang="en-US"/>
              <a:t>Ionization / Recombination Scheme</a:t>
            </a:r>
          </a:p>
        </p:txBody>
      </p:sp>
      <p:pic>
        <p:nvPicPr>
          <p:cNvPr id="917509" name="Picture 5"/>
          <p:cNvPicPr>
            <a:picLocks noChangeAspect="1" noChangeArrowheads="1"/>
          </p:cNvPicPr>
          <p:nvPr/>
        </p:nvPicPr>
        <p:blipFill>
          <a:blip r:embed="rId2" cstate="print"/>
          <a:srcRect/>
          <a:stretch>
            <a:fillRect/>
          </a:stretch>
        </p:blipFill>
        <p:spPr bwMode="auto">
          <a:xfrm>
            <a:off x="368697" y="1771622"/>
            <a:ext cx="9328950" cy="4225206"/>
          </a:xfrm>
          <a:prstGeom prst="rect">
            <a:avLst/>
          </a:prstGeom>
          <a:noFill/>
          <a:ln w="9525" algn="ctr">
            <a:noFill/>
            <a:miter lim="800000"/>
            <a:headEnd/>
            <a:tailEnd/>
          </a:ln>
          <a:effectLst/>
        </p:spPr>
      </p:pic>
      <p:sp>
        <p:nvSpPr>
          <p:cNvPr id="917510" name="Text Box 6"/>
          <p:cNvSpPr txBox="1">
            <a:spLocks noChangeArrowheads="1"/>
          </p:cNvSpPr>
          <p:nvPr/>
        </p:nvSpPr>
        <p:spPr bwMode="auto">
          <a:xfrm>
            <a:off x="7270813" y="5626940"/>
            <a:ext cx="2370137" cy="3698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dirty="0" err="1">
                <a:solidFill>
                  <a:srgbClr val="FFFFFF"/>
                </a:solidFill>
                <a:effectLst>
                  <a:outerShdw blurRad="38100" dist="38100" dir="2700000" algn="tl">
                    <a:srgbClr val="000000"/>
                  </a:outerShdw>
                </a:effectLst>
              </a:rPr>
              <a:t>Centeno</a:t>
            </a:r>
            <a:r>
              <a:rPr lang="en-GB" sz="2000" dirty="0">
                <a:solidFill>
                  <a:srgbClr val="FFFFFF"/>
                </a:solidFill>
                <a:effectLst>
                  <a:outerShdw blurRad="38100" dist="38100" dir="2700000" algn="tl">
                    <a:srgbClr val="000000"/>
                  </a:outerShdw>
                </a:effectLst>
              </a:rPr>
              <a:t> et al., 2008</a:t>
            </a:r>
          </a:p>
        </p:txBody>
      </p:sp>
      <p:sp>
        <p:nvSpPr>
          <p:cNvPr id="917511" name="Text Box 7"/>
          <p:cNvSpPr txBox="1">
            <a:spLocks noChangeArrowheads="1"/>
          </p:cNvSpPr>
          <p:nvPr/>
        </p:nvSpPr>
        <p:spPr bwMode="auto">
          <a:xfrm>
            <a:off x="658813" y="6180185"/>
            <a:ext cx="8763000" cy="1104900"/>
          </a:xfrm>
          <a:prstGeom prst="rect">
            <a:avLst/>
          </a:prstGeom>
          <a:solidFill>
            <a:schemeClr val="accent1"/>
          </a:solidFill>
          <a:ln w="38100" algn="ctr">
            <a:solidFill>
              <a:schemeClr val="tx2"/>
            </a:solidFill>
            <a:miter lim="800000"/>
            <a:headEnd/>
            <a:tailEnd/>
          </a:ln>
          <a:effectLst/>
        </p:spPr>
        <p:txBody>
          <a:bodyPr wrap="none" lIns="90000" tIns="46800" rIns="90000" bIns="46800">
            <a:spAutoFit/>
          </a:bodyPr>
          <a:lstStyle/>
          <a:p>
            <a:pPr defTabSz="355600"/>
            <a:r>
              <a:rPr lang="en-US" sz="3200" b="1">
                <a:solidFill>
                  <a:schemeClr val="tx2"/>
                </a:solidFill>
              </a:rPr>
              <a:t>Advantage: NO photospheric contribution!</a:t>
            </a:r>
            <a:br>
              <a:rPr lang="en-US" sz="3200" b="1">
                <a:solidFill>
                  <a:schemeClr val="tx2"/>
                </a:solidFill>
              </a:rPr>
            </a:br>
            <a:r>
              <a:rPr lang="en-US" sz="3200" b="1">
                <a:solidFill>
                  <a:schemeClr val="tx2"/>
                </a:solidFill>
              </a:rPr>
              <a:t>Disadvantage: Coronal illumination required</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7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lstStyle/>
          <a:p>
            <a:r>
              <a:rPr lang="en-US"/>
              <a:t>Para / Ortho Helium</a:t>
            </a:r>
          </a:p>
        </p:txBody>
      </p:sp>
      <p:pic>
        <p:nvPicPr>
          <p:cNvPr id="915460" name="Picture 4"/>
          <p:cNvPicPr>
            <a:picLocks noChangeAspect="1" noChangeArrowheads="1"/>
          </p:cNvPicPr>
          <p:nvPr/>
        </p:nvPicPr>
        <p:blipFill>
          <a:blip r:embed="rId2" cstate="print"/>
          <a:srcRect/>
          <a:stretch>
            <a:fillRect/>
          </a:stretch>
        </p:blipFill>
        <p:spPr bwMode="auto">
          <a:xfrm>
            <a:off x="1242960" y="1735109"/>
            <a:ext cx="7553295" cy="4991122"/>
          </a:xfrm>
          <a:prstGeom prst="rect">
            <a:avLst/>
          </a:prstGeom>
          <a:noFill/>
          <a:ln w="9525" algn="ctr">
            <a:noFill/>
            <a:miter lim="800000"/>
            <a:headEnd/>
            <a:tailEnd/>
          </a:ln>
          <a:effectLst/>
        </p:spPr>
      </p:pic>
      <p:sp>
        <p:nvSpPr>
          <p:cNvPr id="915461" name="Text Box 5"/>
          <p:cNvSpPr txBox="1">
            <a:spLocks noChangeArrowheads="1"/>
          </p:cNvSpPr>
          <p:nvPr/>
        </p:nvSpPr>
        <p:spPr bwMode="auto">
          <a:xfrm>
            <a:off x="504031" y="6831013"/>
            <a:ext cx="2370137" cy="3698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spAutoFit/>
          </a:bodyPr>
          <a:lstStyle/>
          <a:p>
            <a:pPr algn="l" defTabSz="355600">
              <a:lnSpc>
                <a:spcPct val="93000"/>
              </a:lnSpc>
              <a:spcBef>
                <a:spcPct val="0"/>
              </a:spcBef>
              <a:spcAft>
                <a:spcPts val="713"/>
              </a:spcAft>
              <a:buClr>
                <a:srgbClr val="FFFFFF"/>
              </a:buClr>
              <a:buSzPct val="45000"/>
              <a:tabLst>
                <a:tab pos="723900" algn="l"/>
                <a:tab pos="1447800" algn="l"/>
                <a:tab pos="2171700" algn="l"/>
                <a:tab pos="2895600" algn="l"/>
              </a:tabLst>
            </a:pPr>
            <a:r>
              <a:rPr lang="en-GB" sz="2000" dirty="0" err="1">
                <a:solidFill>
                  <a:srgbClr val="FFFFFF"/>
                </a:solidFill>
                <a:effectLst>
                  <a:outerShdw blurRad="38100" dist="38100" dir="2700000" algn="tl">
                    <a:srgbClr val="000000"/>
                  </a:outerShdw>
                </a:effectLst>
              </a:rPr>
              <a:t>Centeno</a:t>
            </a:r>
            <a:r>
              <a:rPr lang="en-GB" sz="2000" dirty="0">
                <a:solidFill>
                  <a:srgbClr val="FFFFFF"/>
                </a:solidFill>
                <a:effectLst>
                  <a:outerShdw blurRad="38100" dist="38100" dir="2700000" algn="tl">
                    <a:srgbClr val="000000"/>
                  </a:outerShdw>
                </a:effectLst>
              </a:rPr>
              <a:t> et al., 2008</a:t>
            </a:r>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a:t>
            </a:fld>
            <a:endParaRPr kumimoji="0"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smtClean="0"/>
              <a:t>Formation Height</a:t>
            </a:r>
            <a:endParaRPr lang="de-DE" dirty="0"/>
          </a:p>
        </p:txBody>
      </p:sp>
      <p:pic>
        <p:nvPicPr>
          <p:cNvPr id="3" name="Picture 3"/>
          <p:cNvPicPr>
            <a:picLocks noChangeAspect="1" noChangeArrowheads="1"/>
          </p:cNvPicPr>
          <p:nvPr/>
        </p:nvPicPr>
        <p:blipFill>
          <a:blip r:embed="rId3" cstate="print"/>
          <a:srcRect/>
          <a:stretch>
            <a:fillRect/>
          </a:stretch>
        </p:blipFill>
        <p:spPr bwMode="auto">
          <a:xfrm>
            <a:off x="1758060" y="1881161"/>
            <a:ext cx="6572277" cy="4794770"/>
          </a:xfrm>
          <a:prstGeom prst="rect">
            <a:avLst/>
          </a:prstGeom>
          <a:noFill/>
          <a:ln w="50800" algn="ctr">
            <a:noFill/>
            <a:miter lim="800000"/>
            <a:headEnd/>
            <a:tailEnd/>
          </a:ln>
          <a:effectLst/>
        </p:spPr>
      </p:pic>
      <p:sp>
        <p:nvSpPr>
          <p:cNvPr id="4" name="Text Box 16"/>
          <p:cNvSpPr txBox="1">
            <a:spLocks noChangeArrowheads="1"/>
          </p:cNvSpPr>
          <p:nvPr/>
        </p:nvSpPr>
        <p:spPr bwMode="auto">
          <a:xfrm>
            <a:off x="403161" y="6772322"/>
            <a:ext cx="2605087" cy="4397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89991" tIns="46795" rIns="89991" bIns="46795">
            <a:spAutoFit/>
          </a:bodyPr>
          <a:lstStyle/>
          <a:p>
            <a:pPr defTabSz="355600">
              <a:spcBef>
                <a:spcPct val="10000"/>
              </a:spcBef>
            </a:pPr>
            <a:r>
              <a:rPr lang="de-DE" sz="2200" b="1" dirty="0" err="1"/>
              <a:t>Avrett</a:t>
            </a:r>
            <a:r>
              <a:rPr lang="de-DE" sz="2200" b="1" dirty="0"/>
              <a:t> et al. (1994)</a:t>
            </a:r>
            <a:endParaRPr lang="en-US" sz="2200" b="1"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6</a:t>
            </a:fld>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srcRect/>
          <a:stretch>
            <a:fillRect/>
          </a:stretch>
        </p:blipFill>
        <p:spPr bwMode="auto">
          <a:xfrm>
            <a:off x="504031" y="3597272"/>
            <a:ext cx="4572095" cy="3279812"/>
          </a:xfrm>
          <a:prstGeom prst="rect">
            <a:avLst/>
          </a:prstGeom>
          <a:noFill/>
          <a:ln w="50800" algn="ctr">
            <a:noFill/>
            <a:miter lim="800000"/>
            <a:headEnd/>
            <a:tailEnd/>
          </a:ln>
          <a:effectLst>
            <a:outerShdw blurRad="50800" dist="38100" dir="13500000" algn="br" rotWithShape="0">
              <a:prstClr val="black">
                <a:alpha val="40000"/>
              </a:prstClr>
            </a:outerShdw>
          </a:effectLst>
        </p:spPr>
      </p:pic>
      <p:pic>
        <p:nvPicPr>
          <p:cNvPr id="3" name="Picture 4"/>
          <p:cNvPicPr>
            <a:picLocks noChangeAspect="1" noChangeArrowheads="1"/>
          </p:cNvPicPr>
          <p:nvPr/>
        </p:nvPicPr>
        <p:blipFill>
          <a:blip r:embed="rId4" cstate="print"/>
          <a:srcRect/>
          <a:stretch>
            <a:fillRect/>
          </a:stretch>
        </p:blipFill>
        <p:spPr bwMode="auto">
          <a:xfrm>
            <a:off x="5076126" y="3597272"/>
            <a:ext cx="4369464" cy="3279812"/>
          </a:xfrm>
          <a:prstGeom prst="rect">
            <a:avLst/>
          </a:prstGeom>
          <a:noFill/>
          <a:ln w="50800" algn="ctr">
            <a:noFill/>
            <a:miter lim="800000"/>
            <a:headEnd/>
            <a:tailEnd/>
          </a:ln>
          <a:effectLst>
            <a:outerShdw blurRad="50800" dist="38100" dir="13500000" algn="br" rotWithShape="0">
              <a:prstClr val="black">
                <a:alpha val="40000"/>
              </a:prstClr>
            </a:outerShdw>
          </a:effectLst>
        </p:spPr>
      </p:pic>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smtClean="0"/>
              <a:t>Formation Height</a:t>
            </a:r>
            <a:endParaRPr lang="de-DE" dirty="0"/>
          </a:p>
        </p:txBody>
      </p:sp>
      <p:sp>
        <p:nvSpPr>
          <p:cNvPr id="10" name="Content Placeholder 9"/>
          <p:cNvSpPr>
            <a:spLocks noGrp="1"/>
          </p:cNvSpPr>
          <p:nvPr>
            <p:ph idx="1"/>
          </p:nvPr>
        </p:nvSpPr>
        <p:spPr/>
        <p:txBody>
          <a:bodyPr/>
          <a:lstStyle/>
          <a:p>
            <a:pPr>
              <a:buNone/>
            </a:pPr>
            <a:r>
              <a:rPr lang="de-DE" dirty="0" err="1" smtClean="0"/>
              <a:t>important</a:t>
            </a:r>
            <a:r>
              <a:rPr lang="de-DE" dirty="0" smtClean="0"/>
              <a:t> </a:t>
            </a:r>
            <a:r>
              <a:rPr lang="de-DE" dirty="0" err="1" smtClean="0"/>
              <a:t>parameters</a:t>
            </a:r>
            <a:r>
              <a:rPr lang="de-DE" dirty="0" smtClean="0"/>
              <a:t> </a:t>
            </a:r>
            <a:r>
              <a:rPr lang="de-DE" dirty="0" err="1" smtClean="0"/>
              <a:t>for</a:t>
            </a:r>
            <a:r>
              <a:rPr lang="de-DE" dirty="0" smtClean="0"/>
              <a:t> He </a:t>
            </a:r>
            <a:r>
              <a:rPr lang="de-DE" dirty="0" err="1" smtClean="0"/>
              <a:t>formation</a:t>
            </a:r>
            <a:r>
              <a:rPr lang="de-DE" dirty="0" smtClean="0"/>
              <a:t>:</a:t>
            </a:r>
          </a:p>
          <a:p>
            <a:pPr marL="514350" indent="-514350">
              <a:buFont typeface="+mj-lt"/>
              <a:buAutoNum type="arabicPeriod"/>
            </a:pPr>
            <a:r>
              <a:rPr lang="de-DE" dirty="0" err="1" smtClean="0">
                <a:solidFill>
                  <a:srgbClr val="FFC000"/>
                </a:solidFill>
              </a:rPr>
              <a:t>density</a:t>
            </a:r>
            <a:r>
              <a:rPr lang="de-DE" dirty="0" smtClean="0">
                <a:solidFill>
                  <a:srgbClr val="FFC000"/>
                </a:solidFill>
              </a:rPr>
              <a:t> </a:t>
            </a:r>
            <a:r>
              <a:rPr lang="de-DE" dirty="0" err="1" smtClean="0">
                <a:solidFill>
                  <a:srgbClr val="FFC000"/>
                </a:solidFill>
              </a:rPr>
              <a:t>and</a:t>
            </a:r>
            <a:r>
              <a:rPr lang="de-DE" dirty="0" smtClean="0">
                <a:solidFill>
                  <a:srgbClr val="FFC000"/>
                </a:solidFill>
              </a:rPr>
              <a:t> </a:t>
            </a:r>
            <a:r>
              <a:rPr lang="de-DE" dirty="0" err="1" smtClean="0">
                <a:solidFill>
                  <a:srgbClr val="FFC000"/>
                </a:solidFill>
              </a:rPr>
              <a:t>extent</a:t>
            </a:r>
            <a:r>
              <a:rPr lang="de-DE" dirty="0" smtClean="0">
                <a:solidFill>
                  <a:srgbClr val="FFC000"/>
                </a:solidFill>
              </a:rPr>
              <a:t> </a:t>
            </a:r>
            <a:r>
              <a:rPr lang="de-DE" dirty="0" err="1" smtClean="0">
                <a:solidFill>
                  <a:srgbClr val="FFC000"/>
                </a:solidFill>
              </a:rPr>
              <a:t>of</a:t>
            </a:r>
            <a:r>
              <a:rPr lang="de-DE" dirty="0" smtClean="0">
                <a:solidFill>
                  <a:srgbClr val="FFC000"/>
                </a:solidFill>
              </a:rPr>
              <a:t> </a:t>
            </a:r>
            <a:r>
              <a:rPr lang="de-DE" dirty="0" err="1" smtClean="0">
                <a:solidFill>
                  <a:srgbClr val="FFC000"/>
                </a:solidFill>
              </a:rPr>
              <a:t>chromosphere</a:t>
            </a:r>
            <a:endParaRPr lang="de-DE" dirty="0" smtClean="0">
              <a:solidFill>
                <a:srgbClr val="FFC000"/>
              </a:solidFill>
            </a:endParaRPr>
          </a:p>
          <a:p>
            <a:pPr marL="514350" indent="-514350">
              <a:buFont typeface="+mj-lt"/>
              <a:buAutoNum type="arabicPeriod"/>
            </a:pPr>
            <a:r>
              <a:rPr lang="de-DE" dirty="0" err="1" smtClean="0"/>
              <a:t>coronal</a:t>
            </a:r>
            <a:r>
              <a:rPr lang="de-DE" dirty="0" smtClean="0"/>
              <a:t> </a:t>
            </a:r>
            <a:r>
              <a:rPr lang="de-DE" dirty="0" err="1" smtClean="0"/>
              <a:t>illumination</a:t>
            </a:r>
            <a:endParaRPr lang="de-DE" dirty="0"/>
          </a:p>
        </p:txBody>
      </p:sp>
      <p:sp>
        <p:nvSpPr>
          <p:cNvPr id="11" name="Text Box 16"/>
          <p:cNvSpPr txBox="1">
            <a:spLocks noChangeArrowheads="1"/>
          </p:cNvSpPr>
          <p:nvPr/>
        </p:nvSpPr>
        <p:spPr bwMode="auto">
          <a:xfrm>
            <a:off x="220596" y="6919955"/>
            <a:ext cx="2605087" cy="4397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89991" tIns="46795" rIns="89991" bIns="46795">
            <a:spAutoFit/>
          </a:bodyPr>
          <a:lstStyle/>
          <a:p>
            <a:pPr defTabSz="355600">
              <a:spcBef>
                <a:spcPct val="10000"/>
              </a:spcBef>
            </a:pPr>
            <a:r>
              <a:rPr lang="de-DE" sz="2200" b="1" dirty="0" err="1"/>
              <a:t>Avrett</a:t>
            </a:r>
            <a:r>
              <a:rPr lang="de-DE" sz="2200" b="1" dirty="0"/>
              <a:t> et al. (1994)</a:t>
            </a:r>
            <a:endParaRPr lang="en-US" sz="2200" b="1" dirty="0"/>
          </a:p>
        </p:txBody>
      </p:sp>
      <p:sp>
        <p:nvSpPr>
          <p:cNvPr id="12" name="Text Box 13"/>
          <p:cNvSpPr txBox="1">
            <a:spLocks noChangeArrowheads="1"/>
          </p:cNvSpPr>
          <p:nvPr/>
        </p:nvSpPr>
        <p:spPr bwMode="auto">
          <a:xfrm rot="16200000">
            <a:off x="8621705" y="5008254"/>
            <a:ext cx="1909777" cy="402281"/>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2000" b="1" dirty="0">
                <a:solidFill>
                  <a:schemeClr val="accent1"/>
                </a:solidFill>
                <a:latin typeface="+mn-lt"/>
              </a:rPr>
              <a:t>He </a:t>
            </a:r>
            <a:r>
              <a:rPr lang="de-DE" sz="2000" b="1" dirty="0" err="1">
                <a:solidFill>
                  <a:schemeClr val="accent1"/>
                </a:solidFill>
                <a:latin typeface="+mn-lt"/>
              </a:rPr>
              <a:t>density</a:t>
            </a:r>
            <a:r>
              <a:rPr lang="de-DE" sz="2000" b="1" dirty="0">
                <a:solidFill>
                  <a:schemeClr val="accent1"/>
                </a:solidFill>
                <a:latin typeface="+mn-lt"/>
              </a:rPr>
              <a:t> </a:t>
            </a:r>
            <a:r>
              <a:rPr lang="de-DE" sz="2000" b="1" baseline="30000" dirty="0">
                <a:solidFill>
                  <a:schemeClr val="accent1"/>
                </a:solidFill>
                <a:latin typeface="+mn-lt"/>
              </a:rPr>
              <a:t>3</a:t>
            </a:r>
            <a:r>
              <a:rPr lang="de-DE" sz="2000" b="1" dirty="0">
                <a:solidFill>
                  <a:schemeClr val="accent1"/>
                </a:solidFill>
                <a:latin typeface="+mn-lt"/>
              </a:rPr>
              <a:t>S</a:t>
            </a:r>
            <a:r>
              <a:rPr lang="de-DE" sz="2000" b="1" baseline="-25000" dirty="0">
                <a:solidFill>
                  <a:schemeClr val="accent1"/>
                </a:solidFill>
                <a:latin typeface="+mn-lt"/>
              </a:rPr>
              <a:t>1</a:t>
            </a:r>
            <a:endParaRPr lang="en-US" sz="2000" b="1" baseline="-25000" dirty="0">
              <a:solidFill>
                <a:schemeClr val="accent1"/>
              </a:solidFill>
              <a:latin typeface="+mn-lt"/>
            </a:endParaRPr>
          </a:p>
        </p:txBody>
      </p:sp>
      <p:sp>
        <p:nvSpPr>
          <p:cNvPr id="8" name="Slide Number Placeholder 7"/>
          <p:cNvSpPr>
            <a:spLocks noGrp="1"/>
          </p:cNvSpPr>
          <p:nvPr>
            <p:ph type="sldNum" sz="quarter" idx="12"/>
          </p:nvPr>
        </p:nvSpPr>
        <p:spPr/>
        <p:txBody>
          <a:bodyPr/>
          <a:lstStyle/>
          <a:p>
            <a:fld id="{8C592886-E571-45D5-8B56-343DC94F8FA6}" type="slidenum">
              <a:rPr kumimoji="0" lang="en-US" smtClean="0"/>
              <a:pPr/>
              <a:t>7</a:t>
            </a:fld>
            <a:endParaRPr kumimoji="0" lang="en-US" dirty="0"/>
          </a:p>
        </p:txBody>
      </p:sp>
      <p:sp>
        <p:nvSpPr>
          <p:cNvPr id="9" name="Text Box 13"/>
          <p:cNvSpPr txBox="1">
            <a:spLocks noChangeArrowheads="1"/>
          </p:cNvSpPr>
          <p:nvPr/>
        </p:nvSpPr>
        <p:spPr bwMode="auto">
          <a:xfrm rot="16200000">
            <a:off x="6408986" y="4090762"/>
            <a:ext cx="743496" cy="340725"/>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1600" b="1" dirty="0" smtClean="0">
                <a:solidFill>
                  <a:schemeClr val="accent1">
                    <a:lumMod val="75000"/>
                  </a:schemeClr>
                </a:solidFill>
                <a:latin typeface="+mn-lt"/>
              </a:rPr>
              <a:t>plage</a:t>
            </a:r>
            <a:endParaRPr lang="en-US" sz="1600" b="1" baseline="-25000" dirty="0">
              <a:solidFill>
                <a:schemeClr val="accent1">
                  <a:lumMod val="75000"/>
                </a:schemeClr>
              </a:solidFill>
              <a:latin typeface="+mn-lt"/>
            </a:endParaRPr>
          </a:p>
        </p:txBody>
      </p:sp>
      <p:sp>
        <p:nvSpPr>
          <p:cNvPr id="13" name="Text Box 13"/>
          <p:cNvSpPr txBox="1">
            <a:spLocks noChangeArrowheads="1"/>
          </p:cNvSpPr>
          <p:nvPr/>
        </p:nvSpPr>
        <p:spPr bwMode="auto">
          <a:xfrm rot="16200000">
            <a:off x="7142059" y="4793958"/>
            <a:ext cx="1675738" cy="340725"/>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1600" b="1" dirty="0" err="1" smtClean="0">
                <a:solidFill>
                  <a:schemeClr val="accent1">
                    <a:lumMod val="75000"/>
                  </a:schemeClr>
                </a:solidFill>
                <a:latin typeface="+mn-lt"/>
              </a:rPr>
              <a:t>bright</a:t>
            </a:r>
            <a:r>
              <a:rPr lang="de-DE" sz="1600" b="1" dirty="0" smtClean="0">
                <a:solidFill>
                  <a:schemeClr val="accent1">
                    <a:lumMod val="75000"/>
                  </a:schemeClr>
                </a:solidFill>
                <a:latin typeface="+mn-lt"/>
              </a:rPr>
              <a:t> </a:t>
            </a:r>
            <a:r>
              <a:rPr lang="de-DE" sz="1600" b="1" dirty="0" err="1" smtClean="0">
                <a:solidFill>
                  <a:schemeClr val="accent1">
                    <a:lumMod val="75000"/>
                  </a:schemeClr>
                </a:solidFill>
                <a:latin typeface="+mn-lt"/>
              </a:rPr>
              <a:t>network</a:t>
            </a:r>
            <a:endParaRPr lang="en-US" sz="1600" b="1" baseline="-25000" dirty="0">
              <a:solidFill>
                <a:schemeClr val="accent1">
                  <a:lumMod val="75000"/>
                </a:schemeClr>
              </a:solidFill>
              <a:latin typeface="+mn-lt"/>
            </a:endParaRPr>
          </a:p>
        </p:txBody>
      </p:sp>
      <p:sp>
        <p:nvSpPr>
          <p:cNvPr id="14" name="Text Box 13"/>
          <p:cNvSpPr txBox="1">
            <a:spLocks noChangeArrowheads="1"/>
          </p:cNvSpPr>
          <p:nvPr/>
        </p:nvSpPr>
        <p:spPr bwMode="auto">
          <a:xfrm rot="16200000">
            <a:off x="8456383" y="5804204"/>
            <a:ext cx="1249340" cy="340725"/>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en-US" sz="1600" b="1" dirty="0" smtClean="0">
                <a:solidFill>
                  <a:schemeClr val="accent1">
                    <a:lumMod val="75000"/>
                  </a:schemeClr>
                </a:solidFill>
                <a:latin typeface="+mn-lt"/>
              </a:rPr>
              <a:t>cell center</a:t>
            </a:r>
            <a:endParaRPr lang="en-US" sz="1600" b="1" dirty="0">
              <a:solidFill>
                <a:schemeClr val="accent1">
                  <a:lumMod val="75000"/>
                </a:schemeClr>
              </a:solidFill>
              <a:latin typeface="+mn-lt"/>
            </a:endParaRPr>
          </a:p>
        </p:txBody>
      </p:sp>
      <p:sp>
        <p:nvSpPr>
          <p:cNvPr id="15" name="Text Box 13"/>
          <p:cNvSpPr txBox="1">
            <a:spLocks noChangeArrowheads="1"/>
          </p:cNvSpPr>
          <p:nvPr/>
        </p:nvSpPr>
        <p:spPr bwMode="auto">
          <a:xfrm rot="16200000">
            <a:off x="8250566" y="5748649"/>
            <a:ext cx="979522" cy="340725"/>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en-US" sz="1600" b="1" dirty="0" smtClean="0">
                <a:solidFill>
                  <a:schemeClr val="accent1">
                    <a:lumMod val="75000"/>
                  </a:schemeClr>
                </a:solidFill>
                <a:latin typeface="+mn-lt"/>
              </a:rPr>
              <a:t>average</a:t>
            </a:r>
            <a:endParaRPr lang="en-US" sz="1600" b="1"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smtClean="0"/>
              <a:t>Formation Height</a:t>
            </a:r>
            <a:endParaRPr lang="de-DE" dirty="0"/>
          </a:p>
        </p:txBody>
      </p:sp>
      <p:sp>
        <p:nvSpPr>
          <p:cNvPr id="10" name="Content Placeholder 9"/>
          <p:cNvSpPr>
            <a:spLocks noGrp="1"/>
          </p:cNvSpPr>
          <p:nvPr>
            <p:ph idx="1"/>
          </p:nvPr>
        </p:nvSpPr>
        <p:spPr/>
        <p:txBody>
          <a:bodyPr/>
          <a:lstStyle/>
          <a:p>
            <a:pPr>
              <a:buNone/>
            </a:pPr>
            <a:r>
              <a:rPr lang="de-DE" dirty="0" err="1" smtClean="0"/>
              <a:t>important</a:t>
            </a:r>
            <a:r>
              <a:rPr lang="de-DE" dirty="0" smtClean="0"/>
              <a:t> </a:t>
            </a:r>
            <a:r>
              <a:rPr lang="de-DE" dirty="0" err="1" smtClean="0"/>
              <a:t>parameters</a:t>
            </a:r>
            <a:r>
              <a:rPr lang="de-DE" dirty="0" smtClean="0"/>
              <a:t> </a:t>
            </a:r>
            <a:r>
              <a:rPr lang="de-DE" dirty="0" err="1" smtClean="0"/>
              <a:t>for</a:t>
            </a:r>
            <a:r>
              <a:rPr lang="de-DE" dirty="0" smtClean="0"/>
              <a:t> He </a:t>
            </a:r>
            <a:r>
              <a:rPr lang="de-DE" dirty="0" err="1" smtClean="0"/>
              <a:t>formation</a:t>
            </a:r>
            <a:r>
              <a:rPr lang="de-DE" dirty="0" smtClean="0"/>
              <a:t>:</a:t>
            </a:r>
          </a:p>
          <a:p>
            <a:pPr marL="514350" indent="-514350">
              <a:buFont typeface="+mj-lt"/>
              <a:buAutoNum type="arabicPeriod"/>
            </a:pPr>
            <a:r>
              <a:rPr lang="de-DE" dirty="0" err="1" smtClean="0"/>
              <a:t>density</a:t>
            </a:r>
            <a:r>
              <a:rPr lang="de-DE" dirty="0" smtClean="0"/>
              <a:t> </a:t>
            </a:r>
            <a:r>
              <a:rPr lang="de-DE" dirty="0" err="1" smtClean="0"/>
              <a:t>and</a:t>
            </a:r>
            <a:r>
              <a:rPr lang="de-DE" dirty="0" smtClean="0"/>
              <a:t> </a:t>
            </a:r>
            <a:r>
              <a:rPr lang="de-DE" dirty="0" err="1" smtClean="0"/>
              <a:t>extent</a:t>
            </a:r>
            <a:r>
              <a:rPr lang="de-DE" dirty="0" smtClean="0"/>
              <a:t> </a:t>
            </a:r>
            <a:r>
              <a:rPr lang="de-DE" dirty="0" err="1" smtClean="0"/>
              <a:t>of</a:t>
            </a:r>
            <a:r>
              <a:rPr lang="de-DE" dirty="0" smtClean="0"/>
              <a:t> </a:t>
            </a:r>
            <a:r>
              <a:rPr lang="de-DE" dirty="0" err="1" smtClean="0"/>
              <a:t>chromosphere</a:t>
            </a:r>
            <a:endParaRPr lang="de-DE" dirty="0" smtClean="0"/>
          </a:p>
          <a:p>
            <a:pPr marL="514350" indent="-514350">
              <a:buFont typeface="+mj-lt"/>
              <a:buAutoNum type="arabicPeriod"/>
            </a:pPr>
            <a:r>
              <a:rPr lang="de-DE" dirty="0" err="1" smtClean="0">
                <a:solidFill>
                  <a:srgbClr val="FFC000"/>
                </a:solidFill>
              </a:rPr>
              <a:t>coronal</a:t>
            </a:r>
            <a:r>
              <a:rPr lang="de-DE" dirty="0" smtClean="0">
                <a:solidFill>
                  <a:srgbClr val="FFC000"/>
                </a:solidFill>
              </a:rPr>
              <a:t> </a:t>
            </a:r>
            <a:r>
              <a:rPr lang="de-DE" dirty="0" err="1" smtClean="0">
                <a:solidFill>
                  <a:srgbClr val="FFC000"/>
                </a:solidFill>
              </a:rPr>
              <a:t>illumination</a:t>
            </a:r>
            <a:endParaRPr lang="de-DE" dirty="0">
              <a:solidFill>
                <a:srgbClr val="FFC000"/>
              </a:solidFill>
            </a:endParaRPr>
          </a:p>
        </p:txBody>
      </p:sp>
      <p:sp>
        <p:nvSpPr>
          <p:cNvPr id="11" name="Text Box 16"/>
          <p:cNvSpPr txBox="1">
            <a:spLocks noChangeArrowheads="1"/>
          </p:cNvSpPr>
          <p:nvPr/>
        </p:nvSpPr>
        <p:spPr bwMode="auto">
          <a:xfrm>
            <a:off x="220596" y="6919955"/>
            <a:ext cx="2605087" cy="4397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89991" tIns="46795" rIns="89991" bIns="46795">
            <a:spAutoFit/>
          </a:bodyPr>
          <a:lstStyle/>
          <a:p>
            <a:pPr defTabSz="355600">
              <a:spcBef>
                <a:spcPct val="10000"/>
              </a:spcBef>
            </a:pPr>
            <a:r>
              <a:rPr lang="de-DE" sz="2200" b="1" dirty="0" err="1"/>
              <a:t>Avrett</a:t>
            </a:r>
            <a:r>
              <a:rPr lang="de-DE" sz="2200" b="1" dirty="0"/>
              <a:t> et al. (1994)</a:t>
            </a:r>
            <a:endParaRPr lang="en-US" sz="2200" b="1" dirty="0"/>
          </a:p>
        </p:txBody>
      </p:sp>
      <p:pic>
        <p:nvPicPr>
          <p:cNvPr id="7" name="Picture 8"/>
          <p:cNvPicPr>
            <a:picLocks noChangeAspect="1" noChangeArrowheads="1"/>
          </p:cNvPicPr>
          <p:nvPr/>
        </p:nvPicPr>
        <p:blipFill>
          <a:blip r:embed="rId3" cstate="print"/>
          <a:srcRect/>
          <a:stretch>
            <a:fillRect/>
          </a:stretch>
        </p:blipFill>
        <p:spPr bwMode="auto">
          <a:xfrm>
            <a:off x="338221" y="3548105"/>
            <a:ext cx="4806089" cy="3261384"/>
          </a:xfrm>
          <a:prstGeom prst="rect">
            <a:avLst/>
          </a:prstGeom>
          <a:noFill/>
          <a:ln w="50800" cap="flat" cmpd="sng" algn="ctr">
            <a:noFill/>
            <a:prstDash val="solid"/>
            <a:miter lim="800000"/>
            <a:headEnd type="none" w="med" len="med"/>
            <a:tailEnd type="none" w="med" len="med"/>
          </a:ln>
          <a:effectLst/>
        </p:spPr>
      </p:pic>
      <p:pic>
        <p:nvPicPr>
          <p:cNvPr id="1026" name="Picture 2"/>
          <p:cNvPicPr>
            <a:picLocks noChangeAspect="1" noChangeArrowheads="1"/>
          </p:cNvPicPr>
          <p:nvPr/>
        </p:nvPicPr>
        <p:blipFill>
          <a:blip r:embed="rId4" cstate="print"/>
          <a:srcRect/>
          <a:stretch>
            <a:fillRect/>
          </a:stretch>
        </p:blipFill>
        <p:spPr bwMode="auto">
          <a:xfrm>
            <a:off x="5281692" y="3548105"/>
            <a:ext cx="4432284" cy="326138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8C592886-E571-45D5-8B56-343DC94F8FA6}" type="slidenum">
              <a:rPr kumimoji="0" lang="en-US" smtClean="0"/>
              <a:pPr/>
              <a:t>8</a:t>
            </a:fld>
            <a:endParaRPr kumimoji="0" lang="en-US" dirty="0"/>
          </a:p>
        </p:txBody>
      </p:sp>
      <p:sp>
        <p:nvSpPr>
          <p:cNvPr id="9" name="Text Box 13"/>
          <p:cNvSpPr txBox="1">
            <a:spLocks noChangeArrowheads="1"/>
          </p:cNvSpPr>
          <p:nvPr/>
        </p:nvSpPr>
        <p:spPr bwMode="auto">
          <a:xfrm rot="16200000">
            <a:off x="379673" y="4533585"/>
            <a:ext cx="1909777" cy="402281"/>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2000" b="1" dirty="0">
                <a:solidFill>
                  <a:schemeClr val="accent1"/>
                </a:solidFill>
                <a:latin typeface="+mn-lt"/>
              </a:rPr>
              <a:t>He </a:t>
            </a:r>
            <a:r>
              <a:rPr lang="de-DE" sz="2000" b="1" dirty="0" err="1">
                <a:solidFill>
                  <a:schemeClr val="accent1"/>
                </a:solidFill>
                <a:latin typeface="+mn-lt"/>
              </a:rPr>
              <a:t>density</a:t>
            </a:r>
            <a:r>
              <a:rPr lang="de-DE" sz="2000" b="1" dirty="0">
                <a:solidFill>
                  <a:schemeClr val="accent1"/>
                </a:solidFill>
                <a:latin typeface="+mn-lt"/>
              </a:rPr>
              <a:t> </a:t>
            </a:r>
            <a:r>
              <a:rPr lang="de-DE" sz="2000" b="1" baseline="30000" dirty="0">
                <a:solidFill>
                  <a:schemeClr val="accent1"/>
                </a:solidFill>
                <a:latin typeface="+mn-lt"/>
              </a:rPr>
              <a:t>3</a:t>
            </a:r>
            <a:r>
              <a:rPr lang="de-DE" sz="2000" b="1" dirty="0">
                <a:solidFill>
                  <a:schemeClr val="accent1"/>
                </a:solidFill>
                <a:latin typeface="+mn-lt"/>
              </a:rPr>
              <a:t>S</a:t>
            </a:r>
            <a:r>
              <a:rPr lang="de-DE" sz="2000" b="1" baseline="-25000" dirty="0">
                <a:solidFill>
                  <a:schemeClr val="accent1"/>
                </a:solidFill>
                <a:latin typeface="+mn-lt"/>
              </a:rPr>
              <a:t>1</a:t>
            </a:r>
            <a:endParaRPr lang="en-US" sz="2000" b="1" baseline="-25000" dirty="0">
              <a:solidFill>
                <a:schemeClr val="accent1"/>
              </a:solidFill>
              <a:latin typeface="+mn-lt"/>
            </a:endParaRPr>
          </a:p>
        </p:txBody>
      </p:sp>
      <p:sp>
        <p:nvSpPr>
          <p:cNvPr id="12" name="Text Box 13"/>
          <p:cNvSpPr txBox="1">
            <a:spLocks noChangeArrowheads="1"/>
          </p:cNvSpPr>
          <p:nvPr/>
        </p:nvSpPr>
        <p:spPr bwMode="auto">
          <a:xfrm>
            <a:off x="6902475" y="6809489"/>
            <a:ext cx="2172349" cy="402281"/>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2000" b="1" dirty="0" err="1" smtClean="0">
                <a:solidFill>
                  <a:schemeClr val="accent1"/>
                </a:solidFill>
                <a:latin typeface="+mn-lt"/>
              </a:rPr>
              <a:t>Wavelength</a:t>
            </a:r>
            <a:r>
              <a:rPr lang="de-DE" sz="2000" b="1" dirty="0" smtClean="0">
                <a:solidFill>
                  <a:schemeClr val="accent1"/>
                </a:solidFill>
                <a:latin typeface="+mn-lt"/>
              </a:rPr>
              <a:t>  [Å]</a:t>
            </a:r>
            <a:endParaRPr lang="en-US" sz="2000" b="1" baseline="-25000" dirty="0">
              <a:solidFill>
                <a:schemeClr val="accent1"/>
              </a:solidFill>
              <a:latin typeface="+mn-lt"/>
            </a:endParaRPr>
          </a:p>
        </p:txBody>
      </p:sp>
      <p:sp>
        <p:nvSpPr>
          <p:cNvPr id="13" name="Text Box 13"/>
          <p:cNvSpPr txBox="1">
            <a:spLocks noChangeArrowheads="1"/>
          </p:cNvSpPr>
          <p:nvPr/>
        </p:nvSpPr>
        <p:spPr bwMode="auto">
          <a:xfrm rot="16200000">
            <a:off x="8694384" y="5081280"/>
            <a:ext cx="1163162" cy="402281"/>
          </a:xfrm>
          <a:prstGeom prst="rect">
            <a:avLst/>
          </a:prstGeom>
          <a:noFill/>
          <a:ln w="50800" algn="ctr">
            <a:noFill/>
            <a:miter lim="800000"/>
            <a:headEnd/>
            <a:tailEnd/>
          </a:ln>
          <a:effectLst/>
        </p:spPr>
        <p:txBody>
          <a:bodyPr wrap="none" lIns="89991" tIns="46795" rIns="89991" bIns="46795">
            <a:spAutoFit/>
          </a:bodyPr>
          <a:lstStyle/>
          <a:p>
            <a:pPr algn="l" defTabSz="355600">
              <a:spcBef>
                <a:spcPct val="10000"/>
              </a:spcBef>
            </a:pPr>
            <a:r>
              <a:rPr lang="de-DE" sz="2000" b="1" dirty="0" smtClean="0">
                <a:solidFill>
                  <a:schemeClr val="accent1"/>
                </a:solidFill>
                <a:latin typeface="+mn-lt"/>
              </a:rPr>
              <a:t>Stokes I</a:t>
            </a:r>
            <a:endParaRPr lang="en-US" sz="2000" b="1" baseline="-25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err="1" smtClean="0"/>
              <a:t>Photospheric</a:t>
            </a:r>
            <a:r>
              <a:rPr lang="de-DE" dirty="0" smtClean="0"/>
              <a:t> </a:t>
            </a:r>
            <a:r>
              <a:rPr lang="de-DE" dirty="0" err="1" smtClean="0"/>
              <a:t>Contribution</a:t>
            </a:r>
            <a:endParaRPr lang="de-DE" dirty="0"/>
          </a:p>
        </p:txBody>
      </p:sp>
      <p:sp>
        <p:nvSpPr>
          <p:cNvPr id="4" name="TextBox 3"/>
          <p:cNvSpPr txBox="1"/>
          <p:nvPr/>
        </p:nvSpPr>
        <p:spPr>
          <a:xfrm>
            <a:off x="3799876" y="1735109"/>
            <a:ext cx="2480872"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de-DE" sz="6600" dirty="0" smtClean="0"/>
              <a:t>None.</a:t>
            </a:r>
            <a:endParaRPr lang="de-DE" sz="6600" dirty="0"/>
          </a:p>
        </p:txBody>
      </p:sp>
      <p:sp>
        <p:nvSpPr>
          <p:cNvPr id="5" name="TextBox 4"/>
          <p:cNvSpPr txBox="1"/>
          <p:nvPr/>
        </p:nvSpPr>
        <p:spPr>
          <a:xfrm>
            <a:off x="1315986" y="2976551"/>
            <a:ext cx="7448652" cy="2123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sz="4400" dirty="0" err="1" smtClean="0"/>
              <a:t>No</a:t>
            </a:r>
            <a:r>
              <a:rPr lang="de-DE" sz="4400" dirty="0" smtClean="0"/>
              <a:t> </a:t>
            </a:r>
            <a:r>
              <a:rPr lang="de-DE" sz="4400" dirty="0" err="1" smtClean="0"/>
              <a:t>complex</a:t>
            </a:r>
            <a:r>
              <a:rPr lang="de-DE" sz="4400" dirty="0" smtClean="0"/>
              <a:t> non-LTE </a:t>
            </a:r>
            <a:r>
              <a:rPr lang="de-DE" sz="4400" dirty="0" err="1" smtClean="0"/>
              <a:t>modelling</a:t>
            </a:r>
            <a:r>
              <a:rPr lang="de-DE" sz="4400" dirty="0" smtClean="0"/>
              <a:t> </a:t>
            </a:r>
            <a:r>
              <a:rPr lang="de-DE" sz="4400" dirty="0" err="1" smtClean="0"/>
              <a:t>of</a:t>
            </a:r>
            <a:r>
              <a:rPr lang="de-DE" sz="4400" dirty="0" smtClean="0"/>
              <a:t> </a:t>
            </a:r>
            <a:r>
              <a:rPr lang="de-DE" sz="4400" dirty="0" err="1" smtClean="0"/>
              <a:t>the</a:t>
            </a:r>
            <a:r>
              <a:rPr lang="de-DE" sz="4400" dirty="0" smtClean="0"/>
              <a:t> solar </a:t>
            </a:r>
            <a:r>
              <a:rPr lang="de-DE" sz="4400" dirty="0" err="1" smtClean="0"/>
              <a:t>atmosphere</a:t>
            </a:r>
            <a:r>
              <a:rPr lang="de-DE" sz="4400" dirty="0" smtClean="0"/>
              <a:t> </a:t>
            </a:r>
            <a:r>
              <a:rPr lang="de-DE" sz="4400" dirty="0" err="1" smtClean="0"/>
              <a:t>required</a:t>
            </a:r>
            <a:r>
              <a:rPr lang="de-DE" sz="4400" dirty="0" smtClean="0"/>
              <a:t>.</a:t>
            </a:r>
            <a:endParaRPr lang="de-DE" sz="4400" dirty="0"/>
          </a:p>
        </p:txBody>
      </p:sp>
      <p:sp>
        <p:nvSpPr>
          <p:cNvPr id="6" name="TextBox 5"/>
          <p:cNvSpPr txBox="1"/>
          <p:nvPr/>
        </p:nvSpPr>
        <p:spPr>
          <a:xfrm>
            <a:off x="1315986" y="5167331"/>
            <a:ext cx="7448652" cy="2123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sz="4400" dirty="0" smtClean="0"/>
              <a:t>Simple </a:t>
            </a:r>
            <a:r>
              <a:rPr lang="de-DE" sz="4400" dirty="0" err="1" smtClean="0"/>
              <a:t>interpretation</a:t>
            </a:r>
            <a:r>
              <a:rPr lang="de-DE" sz="4400" dirty="0" smtClean="0"/>
              <a:t/>
            </a:r>
            <a:br>
              <a:rPr lang="de-DE" sz="4400" dirty="0" smtClean="0"/>
            </a:br>
            <a:r>
              <a:rPr lang="de-DE" sz="4400" dirty="0" smtClean="0">
                <a:sym typeface="Wingdings" pitchFamily="2" charset="2"/>
              </a:rPr>
              <a:t> </a:t>
            </a:r>
            <a:r>
              <a:rPr lang="de-DE" sz="4400" dirty="0" err="1" smtClean="0">
                <a:sym typeface="Wingdings" pitchFamily="2" charset="2"/>
              </a:rPr>
              <a:t>analysis</a:t>
            </a:r>
            <a:r>
              <a:rPr lang="de-DE" sz="4400" dirty="0" smtClean="0">
                <a:sym typeface="Wingdings" pitchFamily="2" charset="2"/>
              </a:rPr>
              <a:t> </a:t>
            </a:r>
            <a:r>
              <a:rPr lang="de-DE" sz="4400" dirty="0" err="1" smtClean="0">
                <a:sym typeface="Wingdings" pitchFamily="2" charset="2"/>
              </a:rPr>
              <a:t>of</a:t>
            </a:r>
            <a:r>
              <a:rPr lang="de-DE" sz="4400" dirty="0" smtClean="0">
                <a:sym typeface="Wingdings" pitchFamily="2" charset="2"/>
              </a:rPr>
              <a:t> </a:t>
            </a:r>
            <a:r>
              <a:rPr lang="de-DE" sz="4400" dirty="0" err="1" smtClean="0">
                <a:sym typeface="Wingdings" pitchFamily="2" charset="2"/>
              </a:rPr>
              <a:t>complex</a:t>
            </a:r>
            <a:r>
              <a:rPr lang="de-DE" sz="4400" dirty="0" smtClean="0">
                <a:sym typeface="Wingdings" pitchFamily="2" charset="2"/>
              </a:rPr>
              <a:t> solar </a:t>
            </a:r>
            <a:r>
              <a:rPr lang="de-DE" sz="4400" dirty="0" err="1" smtClean="0">
                <a:sym typeface="Wingdings" pitchFamily="2" charset="2"/>
              </a:rPr>
              <a:t>conditions</a:t>
            </a:r>
            <a:r>
              <a:rPr lang="de-DE" sz="4400" dirty="0" smtClean="0">
                <a:sym typeface="Wingdings" pitchFamily="2" charset="2"/>
              </a:rPr>
              <a:t> </a:t>
            </a:r>
            <a:r>
              <a:rPr lang="de-DE" sz="4400" dirty="0" err="1" smtClean="0">
                <a:sym typeface="Wingdings" pitchFamily="2" charset="2"/>
              </a:rPr>
              <a:t>possible</a:t>
            </a:r>
            <a:endParaRPr lang="de-DE" sz="4400"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LAGG@JPPSTYTUYYY00000" val="3151"/>
</p:tagLst>
</file>

<file path=ppt/tags/tag2.xml><?xml version="1.0" encoding="utf-8"?>
<p:tagLst xmlns:a="http://schemas.openxmlformats.org/drawingml/2006/main" xmlns:r="http://schemas.openxmlformats.org/officeDocument/2006/relationships" xmlns:p="http://schemas.openxmlformats.org/presentationml/2006/main">
  <p:tag name="TIMING" val="|47.1|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1284</Words>
  <Application>Microsoft Office PowerPoint</Application>
  <PresentationFormat>Custom</PresentationFormat>
  <Paragraphs>266</Paragraphs>
  <Slides>39</Slides>
  <Notes>12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Rockwell</vt:lpstr>
      <vt:lpstr>Wingdings 2</vt:lpstr>
      <vt:lpstr>Wingdings</vt:lpstr>
      <vt:lpstr>Cambria</vt:lpstr>
      <vt:lpstr>Times New Roman</vt:lpstr>
      <vt:lpstr>Foundry</vt:lpstr>
      <vt:lpstr>Chromospheric magnetic fields with the EST: A new era for He 10830</vt:lpstr>
      <vt:lpstr>Motivation</vt:lpstr>
      <vt:lpstr>Motivation</vt:lpstr>
      <vt:lpstr>Ionization / Recombination Scheme</vt:lpstr>
      <vt:lpstr>Para / Ortho Helium</vt:lpstr>
      <vt:lpstr>He 10830 Formation Height</vt:lpstr>
      <vt:lpstr>He 10830 Formation Height</vt:lpstr>
      <vt:lpstr>He 10830 Formation Height</vt:lpstr>
      <vt:lpstr>He 10830 Photospheric Contribution</vt:lpstr>
      <vt:lpstr>He 10830 Analysis Techniques</vt:lpstr>
      <vt:lpstr>Sensitivity of He 10830 to magnetic field</vt:lpstr>
      <vt:lpstr>Sensitivity of He 10830 disk center case</vt:lpstr>
      <vt:lpstr>Sensitivity of He 10830 to magnetic field</vt:lpstr>
      <vt:lpstr>Sensitivity of He 10830 close to solar limb</vt:lpstr>
      <vt:lpstr>Sensitivity of He 10830 to height</vt:lpstr>
      <vt:lpstr>Sensitivity of He 10830 to height disk center case</vt:lpstr>
      <vt:lpstr>On disk measurements: filaments (He absorption)</vt:lpstr>
      <vt:lpstr>Offlimb measurements: prominences (He emission)</vt:lpstr>
      <vt:lpstr>Science Examples: 3D Chromosphere</vt:lpstr>
      <vt:lpstr>Height Information: Apex of emerging loops</vt:lpstr>
      <vt:lpstr>Height Information: Apex of emerging loops</vt:lpstr>
      <vt:lpstr>Science Examples: Multi component downflows</vt:lpstr>
      <vt:lpstr>Coupling science: Si 10827 / He 10830</vt:lpstr>
      <vt:lpstr>EST performance: Photon budget</vt:lpstr>
      <vt:lpstr>EST Performance: expected noise level</vt:lpstr>
      <vt:lpstr>EST Performance: expected noise level</vt:lpstr>
      <vt:lpstr>Comparison with VTT</vt:lpstr>
      <vt:lpstr>Concerns for using He 10830</vt:lpstr>
      <vt:lpstr>TIP2 + SOT SP Campaign April/May 2008</vt:lpstr>
      <vt:lpstr>TIP2 + SOT SP Campaign April/May 2008</vt:lpstr>
      <vt:lpstr>Full Hanle Inversions: noise level 2e-4</vt:lpstr>
      <vt:lpstr>He 10830: Pros &amp; Cons</vt:lpstr>
      <vt:lpstr>New Science with He 10830 @ EST: hi-res, high S/N</vt:lpstr>
      <vt:lpstr>Slide 34</vt:lpstr>
      <vt:lpstr>Conclusions</vt:lpstr>
      <vt:lpstr>Science Examples: Filaments</vt:lpstr>
      <vt:lpstr>Coupling Science: Running Penumbral Waves</vt:lpstr>
      <vt:lpstr>Coupling Science: Running Penumbral Waves</vt:lpstr>
      <vt:lpstr>Coupling Science: Phase difference analysis</vt:lpstr>
    </vt:vector>
  </TitlesOfParts>
  <Company>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SPW5 Ascona</dc:title>
  <dc:creator>AL</dc:creator>
  <cp:lastModifiedBy>lagg</cp:lastModifiedBy>
  <cp:revision>984</cp:revision>
  <dcterms:created xsi:type="dcterms:W3CDTF">2005-07-05T20:15:50Z</dcterms:created>
  <dcterms:modified xsi:type="dcterms:W3CDTF">2010-05-19T12:40:24Z</dcterms:modified>
</cp:coreProperties>
</file>