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7" r:id="rId10"/>
    <p:sldId id="269" r:id="rId11"/>
    <p:sldId id="271" r:id="rId12"/>
    <p:sldId id="270" r:id="rId13"/>
    <p:sldId id="268" r:id="rId14"/>
    <p:sldId id="272" r:id="rId15"/>
    <p:sldId id="274" r:id="rId16"/>
    <p:sldId id="275" r:id="rId17"/>
    <p:sldId id="273" r:id="rId18"/>
    <p:sldId id="276" r:id="rId19"/>
    <p:sldId id="285" r:id="rId20"/>
    <p:sldId id="277" r:id="rId21"/>
    <p:sldId id="279" r:id="rId22"/>
    <p:sldId id="280" r:id="rId23"/>
    <p:sldId id="281" r:id="rId24"/>
    <p:sldId id="278" r:id="rId25"/>
    <p:sldId id="264" r:id="rId26"/>
    <p:sldId id="260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00"/>
    <a:srgbClr val="CEB966"/>
    <a:srgbClr val="F7F7F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B9650-3B28-4C1D-9CB9-4740B1594175}" type="datetimeFigureOut">
              <a:rPr lang="de-DE" smtClean="0"/>
              <a:pPr/>
              <a:t>03.03.2010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ECFB2-1B79-4A2D-8076-56613A6FCAE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" y="71414"/>
            <a:ext cx="8801104" cy="64294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>
              <a:defRPr sz="3200"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0101E8E2-74BA-4ED3-9AD8-DE9105FC1257}" type="datetime1">
              <a:rPr lang="de-DE" smtClean="0"/>
              <a:pPr/>
              <a:t>03.03.2010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71472" cy="365125"/>
          </a:xfrm>
        </p:spPr>
        <p:txBody>
          <a:bodyPr/>
          <a:lstStyle>
            <a:lvl1pPr algn="ctr">
              <a:defRPr/>
            </a:lvl1pPr>
          </a:lstStyle>
          <a:p>
            <a:fld id="{1ED9E0EA-262F-485D-9A56-127A94EEEEE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9A73-8908-4ECC-A1CC-EDC31652C8DD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4D00-1581-4CA2-B104-E5F7CA3E511B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65E6-06D5-4DC2-B3A6-27430F9D9534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29EB-4871-41F7-A33B-9BABC1A6B950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0101E8E2-74BA-4ED3-9AD8-DE9105FC1257}" type="datetime1">
              <a:rPr lang="de-DE" smtClean="0"/>
              <a:pPr/>
              <a:t>03.03.2010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571472" cy="365125"/>
          </a:xfrm>
        </p:spPr>
        <p:txBody>
          <a:bodyPr/>
          <a:lstStyle>
            <a:lvl1pPr algn="ctr">
              <a:defRPr/>
            </a:lvl1pPr>
          </a:lstStyle>
          <a:p>
            <a:fld id="{1ED9E0EA-262F-485D-9A56-127A94EEEEE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91F5-237E-485D-9204-CB313E7A45AC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9CC2-FFAD-4540-A4DE-994432F79E1D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72B6-AC97-4E71-8273-30C0DF6A01F2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27F2C-E4B8-493F-B175-D960509A2394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4CE2-44FB-4FBB-B826-F12FEB9BB308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C9C48-9353-44AB-81AE-7A014AE61F35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68E1-9211-46CB-92CB-33D8DA9AA524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5EA46E-63FA-4E9B-92B8-D8BCCD72F76D}" type="datetime1">
              <a:rPr lang="de-DE" smtClean="0"/>
              <a:pPr/>
              <a:t>03.03.2010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02CA13-F077-41D2-A2E4-949D18C27B92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Sunrise </a:t>
            </a:r>
            <a:r>
              <a:rPr lang="de-DE" dirty="0" err="1" smtClean="0"/>
              <a:t>inversion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Andreas Lagg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VFISV: LOS-</a:t>
            </a:r>
            <a:r>
              <a:rPr lang="de-DE" dirty="0" err="1" smtClean="0"/>
              <a:t>Velocity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7" name="Picture 6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540" y="700631"/>
            <a:ext cx="7065665" cy="5657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VFISV: </a:t>
            </a:r>
            <a:r>
              <a:rPr lang="de-DE" dirty="0" err="1" smtClean="0"/>
              <a:t>Inclination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7" name="Picture 6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540" y="700631"/>
            <a:ext cx="7065665" cy="5657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VFISV: </a:t>
            </a:r>
            <a:r>
              <a:rPr lang="de-DE" dirty="0" err="1" smtClean="0"/>
              <a:t>Azimuth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7" name="Picture 6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540" y="700631"/>
            <a:ext cx="7065665" cy="5657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VFISV: B (FF=1)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7" name="Picture 6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540" y="700631"/>
            <a:ext cx="7065666" cy="5657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B(FF=1)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9" cy="5678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9" name="Picture 8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60" cy="5678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3857620" y="2714620"/>
            <a:ext cx="1440000" cy="1440000"/>
          </a:xfrm>
          <a:prstGeom prst="ellipse">
            <a:avLst/>
          </a:prstGeom>
          <a:solidFill>
            <a:srgbClr val="CEB96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4500562" y="3357562"/>
            <a:ext cx="108000" cy="10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oup 31"/>
          <p:cNvGrpSpPr/>
          <p:nvPr/>
        </p:nvGrpSpPr>
        <p:grpSpPr>
          <a:xfrm>
            <a:off x="3795060" y="1763715"/>
            <a:ext cx="1546633" cy="707473"/>
            <a:chOff x="3835153" y="1293181"/>
            <a:chExt cx="1546633" cy="707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26"/>
            <p:cNvGrpSpPr/>
            <p:nvPr/>
          </p:nvGrpSpPr>
          <p:grpSpPr>
            <a:xfrm>
              <a:off x="3835153" y="1293181"/>
              <a:ext cx="808285" cy="707059"/>
              <a:chOff x="3835153" y="1293181"/>
              <a:chExt cx="808285" cy="707059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3835153" y="1293181"/>
                <a:ext cx="736847" cy="677662"/>
              </a:xfrm>
              <a:custGeom>
                <a:avLst/>
                <a:gdLst>
                  <a:gd name="connsiteX0" fmla="*/ 0 w 736847"/>
                  <a:gd name="connsiteY0" fmla="*/ 677662 h 677662"/>
                  <a:gd name="connsiteX1" fmla="*/ 177554 w 736847"/>
                  <a:gd name="connsiteY1" fmla="*/ 580007 h 677662"/>
                  <a:gd name="connsiteX2" fmla="*/ 488272 w 736847"/>
                  <a:gd name="connsiteY2" fmla="*/ 127246 h 677662"/>
                  <a:gd name="connsiteX3" fmla="*/ 603682 w 736847"/>
                  <a:gd name="connsiteY3" fmla="*/ 20714 h 677662"/>
                  <a:gd name="connsiteX4" fmla="*/ 736847 w 736847"/>
                  <a:gd name="connsiteY4" fmla="*/ 2959 h 677662"/>
                  <a:gd name="connsiteX5" fmla="*/ 736847 w 736847"/>
                  <a:gd name="connsiteY5" fmla="*/ 2959 h 67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6847" h="677662">
                    <a:moveTo>
                      <a:pt x="0" y="677662"/>
                    </a:moveTo>
                    <a:cubicBezTo>
                      <a:pt x="48087" y="674702"/>
                      <a:pt x="96175" y="671743"/>
                      <a:pt x="177554" y="580007"/>
                    </a:cubicBezTo>
                    <a:cubicBezTo>
                      <a:pt x="258933" y="488271"/>
                      <a:pt x="417251" y="220462"/>
                      <a:pt x="488272" y="127246"/>
                    </a:cubicBezTo>
                    <a:cubicBezTo>
                      <a:pt x="559293" y="34030"/>
                      <a:pt x="562253" y="41428"/>
                      <a:pt x="603682" y="20714"/>
                    </a:cubicBezTo>
                    <a:cubicBezTo>
                      <a:pt x="645111" y="0"/>
                      <a:pt x="736847" y="2959"/>
                      <a:pt x="736847" y="2959"/>
                    </a:cubicBezTo>
                    <a:lnTo>
                      <a:pt x="736847" y="2959"/>
                    </a:lnTo>
                  </a:path>
                </a:pathLst>
              </a:cu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2" name="Straight Connector 21"/>
              <p:cNvCxnSpPr>
                <a:stCxn id="13" idx="4"/>
              </p:cNvCxnSpPr>
              <p:nvPr/>
            </p:nvCxnSpPr>
            <p:spPr>
              <a:xfrm>
                <a:off x="4572000" y="1296140"/>
                <a:ext cx="0" cy="70410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572000" y="2000240"/>
                <a:ext cx="71438" cy="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flipH="1">
              <a:off x="4573501" y="1293595"/>
              <a:ext cx="808285" cy="707059"/>
              <a:chOff x="3835153" y="1293181"/>
              <a:chExt cx="808285" cy="707059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3835153" y="1293181"/>
                <a:ext cx="736847" cy="677662"/>
              </a:xfrm>
              <a:custGeom>
                <a:avLst/>
                <a:gdLst>
                  <a:gd name="connsiteX0" fmla="*/ 0 w 736847"/>
                  <a:gd name="connsiteY0" fmla="*/ 677662 h 677662"/>
                  <a:gd name="connsiteX1" fmla="*/ 177554 w 736847"/>
                  <a:gd name="connsiteY1" fmla="*/ 580007 h 677662"/>
                  <a:gd name="connsiteX2" fmla="*/ 488272 w 736847"/>
                  <a:gd name="connsiteY2" fmla="*/ 127246 h 677662"/>
                  <a:gd name="connsiteX3" fmla="*/ 603682 w 736847"/>
                  <a:gd name="connsiteY3" fmla="*/ 20714 h 677662"/>
                  <a:gd name="connsiteX4" fmla="*/ 736847 w 736847"/>
                  <a:gd name="connsiteY4" fmla="*/ 2959 h 677662"/>
                  <a:gd name="connsiteX5" fmla="*/ 736847 w 736847"/>
                  <a:gd name="connsiteY5" fmla="*/ 2959 h 67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6847" h="677662">
                    <a:moveTo>
                      <a:pt x="0" y="677662"/>
                    </a:moveTo>
                    <a:cubicBezTo>
                      <a:pt x="48087" y="674702"/>
                      <a:pt x="96175" y="671743"/>
                      <a:pt x="177554" y="580007"/>
                    </a:cubicBezTo>
                    <a:cubicBezTo>
                      <a:pt x="258933" y="488271"/>
                      <a:pt x="417251" y="220462"/>
                      <a:pt x="488272" y="127246"/>
                    </a:cubicBezTo>
                    <a:cubicBezTo>
                      <a:pt x="559293" y="34030"/>
                      <a:pt x="562253" y="41428"/>
                      <a:pt x="603682" y="20714"/>
                    </a:cubicBezTo>
                    <a:cubicBezTo>
                      <a:pt x="645111" y="0"/>
                      <a:pt x="736847" y="2959"/>
                      <a:pt x="736847" y="2959"/>
                    </a:cubicBezTo>
                    <a:lnTo>
                      <a:pt x="736847" y="2959"/>
                    </a:lnTo>
                  </a:path>
                </a:pathLst>
              </a:custGeom>
              <a:ln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0" name="Straight Connector 29"/>
              <p:cNvCxnSpPr>
                <a:stCxn id="29" idx="4"/>
              </p:cNvCxnSpPr>
              <p:nvPr/>
            </p:nvCxnSpPr>
            <p:spPr>
              <a:xfrm>
                <a:off x="4572000" y="1296140"/>
                <a:ext cx="0" cy="70410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572000" y="2000240"/>
                <a:ext cx="71438" cy="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>
            <a:off x="3643306" y="1356504"/>
            <a:ext cx="1858182" cy="1215240"/>
            <a:chOff x="3713950" y="1500968"/>
            <a:chExt cx="1858182" cy="1215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4" name="Straight Arrow Connector 33"/>
            <p:cNvCxnSpPr/>
            <p:nvPr/>
          </p:nvCxnSpPr>
          <p:spPr>
            <a:xfrm>
              <a:off x="3714744" y="2714620"/>
              <a:ext cx="18573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3107521" y="2107397"/>
              <a:ext cx="121444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 rot="16200000">
            <a:off x="2975294" y="1904980"/>
            <a:ext cx="99097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1"/>
                </a:solidFill>
                <a:latin typeface="+mj-lt"/>
              </a:rPr>
              <a:t>weight</a:t>
            </a:r>
            <a:endParaRPr lang="de-DE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6380" y="6143644"/>
            <a:ext cx="34355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1 additional </a:t>
            </a: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 (FF)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4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B(FF=1),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9" cy="5678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Add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</a:t>
            </a:r>
            <a:r>
              <a:rPr lang="de-DE" dirty="0" err="1" smtClean="0"/>
              <a:t>BxFF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9" cy="567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B </a:t>
            </a:r>
            <a:r>
              <a:rPr lang="de-DE" dirty="0" err="1" smtClean="0"/>
              <a:t>strength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B </a:t>
            </a:r>
            <a:r>
              <a:rPr lang="de-DE" dirty="0" err="1" smtClean="0"/>
              <a:t>inclination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IMaX</a:t>
            </a:r>
            <a:r>
              <a:rPr lang="de-DE" dirty="0" smtClean="0"/>
              <a:t>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6" descr="ph19000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55149" y="-1026346"/>
            <a:ext cx="3233704" cy="91440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magn. FF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B </a:t>
            </a:r>
            <a:r>
              <a:rPr lang="de-DE" dirty="0" err="1" smtClean="0"/>
              <a:t>strength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imax_163_208.fits.gz.pikaia_locstray_conv85_200_lsrad50.x0328.y0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1971" y="0"/>
            <a:ext cx="4702029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6-Point Star 10"/>
          <p:cNvSpPr>
            <a:spLocks noChangeAspect="1"/>
          </p:cNvSpPr>
          <p:nvPr/>
        </p:nvSpPr>
        <p:spPr>
          <a:xfrm>
            <a:off x="3714744" y="4929198"/>
            <a:ext cx="180000" cy="180000"/>
          </a:xfrm>
          <a:prstGeom prst="star6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6770272" y="5500702"/>
            <a:ext cx="1710725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high</a:t>
            </a:r>
            <a:r>
              <a:rPr lang="de-DE" dirty="0" smtClean="0"/>
              <a:t> B (1.5 </a:t>
            </a:r>
            <a:r>
              <a:rPr lang="de-DE" dirty="0" err="1" smtClean="0"/>
              <a:t>kG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smtClean="0"/>
              <a:t>B </a:t>
            </a:r>
            <a:r>
              <a:rPr lang="de-DE" dirty="0" err="1" smtClean="0"/>
              <a:t>vert</a:t>
            </a:r>
            <a:r>
              <a:rPr lang="de-DE" dirty="0" smtClean="0"/>
              <a:t>. (11°)</a:t>
            </a:r>
            <a:br>
              <a:rPr lang="de-DE" dirty="0" smtClean="0"/>
            </a:br>
            <a:r>
              <a:rPr lang="de-DE" dirty="0" err="1" smtClean="0"/>
              <a:t>high</a:t>
            </a:r>
            <a:r>
              <a:rPr lang="de-DE" dirty="0" smtClean="0"/>
              <a:t> FF (0.75)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B </a:t>
            </a:r>
            <a:r>
              <a:rPr lang="de-DE" dirty="0" err="1" smtClean="0"/>
              <a:t>strength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imax_163_208.fits.gz.pikaia_locstray_conv85_200_lsrad50.x0328.y0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1971" y="0"/>
            <a:ext cx="4702029" cy="68579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6-Point Star 10"/>
          <p:cNvSpPr>
            <a:spLocks noChangeAspect="1"/>
          </p:cNvSpPr>
          <p:nvPr/>
        </p:nvSpPr>
        <p:spPr>
          <a:xfrm>
            <a:off x="3500430" y="1714488"/>
            <a:ext cx="180000" cy="180000"/>
          </a:xfrm>
          <a:prstGeom prst="star6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6809543" y="5500702"/>
            <a:ext cx="1632178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low</a:t>
            </a:r>
            <a:r>
              <a:rPr lang="de-DE" dirty="0" smtClean="0"/>
              <a:t> B (110 G)</a:t>
            </a:r>
            <a:br>
              <a:rPr lang="de-DE" dirty="0" smtClean="0"/>
            </a:br>
            <a:r>
              <a:rPr lang="de-DE" dirty="0" smtClean="0"/>
              <a:t>B </a:t>
            </a:r>
            <a:r>
              <a:rPr lang="de-DE" dirty="0" err="1" smtClean="0"/>
              <a:t>horiz</a:t>
            </a:r>
            <a:r>
              <a:rPr lang="de-DE" dirty="0" smtClean="0"/>
              <a:t> (93°)</a:t>
            </a:r>
            <a:br>
              <a:rPr lang="de-DE" dirty="0" smtClean="0"/>
            </a:br>
            <a:r>
              <a:rPr lang="de-DE" dirty="0" err="1" smtClean="0"/>
              <a:t>high</a:t>
            </a:r>
            <a:r>
              <a:rPr lang="de-DE" dirty="0" smtClean="0"/>
              <a:t> FF (0.75)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HeLIx+: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straylight</a:t>
            </a:r>
            <a:r>
              <a:rPr lang="de-DE" dirty="0" smtClean="0"/>
              <a:t>, B </a:t>
            </a:r>
            <a:r>
              <a:rPr lang="de-DE" dirty="0" err="1" smtClean="0"/>
              <a:t>strength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HeLIx</a:t>
            </a:r>
            <a:r>
              <a:rPr lang="de-DE" baseline="30000" dirty="0" smtClean="0"/>
              <a:t>+</a:t>
            </a:r>
            <a:r>
              <a:rPr lang="de-DE" dirty="0" smtClean="0"/>
              <a:t>: LOS-</a:t>
            </a:r>
            <a:r>
              <a:rPr lang="de-DE" dirty="0" err="1" smtClean="0"/>
              <a:t>velocity</a:t>
            </a:r>
            <a:r>
              <a:rPr lang="de-DE" dirty="0" smtClean="0"/>
              <a:t>, magn. </a:t>
            </a:r>
            <a:r>
              <a:rPr lang="de-DE" dirty="0" err="1" smtClean="0"/>
              <a:t>comp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58" cy="5678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Inversions</a:t>
            </a:r>
            <a:r>
              <a:rPr lang="de-DE" dirty="0" smtClean="0"/>
              <a:t>: ME vs. </a:t>
            </a:r>
            <a:r>
              <a:rPr lang="de-DE" dirty="0" err="1" smtClean="0"/>
              <a:t>numerical</a:t>
            </a:r>
            <a:r>
              <a:rPr lang="de-DE" dirty="0" smtClean="0"/>
              <a:t> RTE </a:t>
            </a:r>
            <a:r>
              <a:rPr lang="de-DE" dirty="0" err="1" smtClean="0"/>
              <a:t>solver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428596" y="1000108"/>
            <a:ext cx="4071966" cy="4154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de-DE" sz="2400" b="1" dirty="0" smtClean="0">
                <a:latin typeface="+mj-lt"/>
              </a:rPr>
              <a:t>8 </a:t>
            </a:r>
            <a:r>
              <a:rPr lang="de-DE" sz="2400" b="1" dirty="0" err="1" smtClean="0">
                <a:latin typeface="+mj-lt"/>
              </a:rPr>
              <a:t>free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parameters</a:t>
            </a:r>
            <a:r>
              <a:rPr lang="de-DE" sz="2400" b="1" dirty="0" smtClean="0">
                <a:latin typeface="+mj-lt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strength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azimuth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inclination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LOS-</a:t>
            </a:r>
            <a:r>
              <a:rPr lang="de-DE" sz="2400" dirty="0" err="1" smtClean="0">
                <a:latin typeface="+mj-lt"/>
              </a:rPr>
              <a:t>velocity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Doppler-</a:t>
            </a:r>
            <a:r>
              <a:rPr lang="de-DE" sz="2400" dirty="0" err="1" smtClean="0">
                <a:latin typeface="+mj-lt"/>
              </a:rPr>
              <a:t>broad</a:t>
            </a:r>
            <a:r>
              <a:rPr lang="de-DE" sz="2400" dirty="0" smtClean="0">
                <a:latin typeface="+mj-lt"/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 smtClean="0">
                <a:latin typeface="+mj-lt"/>
              </a:rPr>
              <a:t>Damping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parameter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func</a:t>
            </a:r>
            <a:r>
              <a:rPr lang="de-DE" sz="2400" dirty="0" smtClean="0">
                <a:latin typeface="+mj-lt"/>
              </a:rPr>
              <a:t> grad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func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at</a:t>
            </a:r>
            <a:r>
              <a:rPr lang="de-DE" sz="2400" dirty="0" smtClean="0">
                <a:latin typeface="+mj-lt"/>
              </a:rPr>
              <a:t> </a:t>
            </a:r>
            <a:r>
              <a:rPr lang="el-GR" sz="2400" dirty="0" smtClean="0">
                <a:latin typeface="+mj-lt"/>
              </a:rPr>
              <a:t>τ</a:t>
            </a:r>
            <a:r>
              <a:rPr lang="de-DE" sz="2400" dirty="0" smtClean="0">
                <a:latin typeface="+mj-lt"/>
              </a:rPr>
              <a:t>=0</a:t>
            </a:r>
          </a:p>
          <a:p>
            <a:pPr marL="914400" lvl="1" indent="-457200">
              <a:buFont typeface="+mj-lt"/>
              <a:buAutoNum type="arabicPeriod"/>
            </a:pPr>
            <a:endParaRPr lang="de-DE" sz="2400" dirty="0" smtClean="0">
              <a:latin typeface="+mj-lt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dirty="0" smtClean="0">
                <a:latin typeface="+mj-lt"/>
              </a:rPr>
              <a:t>fast &amp; simple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1000108"/>
            <a:ext cx="4071966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de-DE" sz="2400" b="1" dirty="0" smtClean="0">
                <a:latin typeface="+mj-lt"/>
              </a:rPr>
              <a:t>7 </a:t>
            </a:r>
            <a:r>
              <a:rPr lang="de-DE" sz="2400" b="1" dirty="0" err="1" smtClean="0">
                <a:latin typeface="+mj-lt"/>
              </a:rPr>
              <a:t>free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parameters</a:t>
            </a:r>
            <a:r>
              <a:rPr lang="de-DE" sz="2400" b="1" dirty="0" smtClean="0">
                <a:latin typeface="+mj-lt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strength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azimuth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inclination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smtClean="0">
                <a:latin typeface="+mj-lt"/>
              </a:rPr>
              <a:t>LOS-</a:t>
            </a:r>
            <a:r>
              <a:rPr lang="de-DE" sz="2400" dirty="0" err="1" smtClean="0">
                <a:latin typeface="+mj-lt"/>
              </a:rPr>
              <a:t>velocity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 smtClean="0">
                <a:latin typeface="+mj-lt"/>
              </a:rPr>
              <a:t>Micro-Turbulence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 smtClean="0">
                <a:latin typeface="+mj-lt"/>
              </a:rPr>
              <a:t>Macro-Turbulence</a:t>
            </a: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sz="2400" dirty="0" err="1" smtClean="0">
                <a:latin typeface="+mj-lt"/>
              </a:rPr>
              <a:t>Temperature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at</a:t>
            </a:r>
            <a:r>
              <a:rPr lang="de-DE" sz="2400" dirty="0" smtClean="0">
                <a:latin typeface="+mj-lt"/>
              </a:rPr>
              <a:t> </a:t>
            </a:r>
            <a:r>
              <a:rPr lang="el-GR" sz="2400" dirty="0" smtClean="0">
                <a:latin typeface="+mj-lt"/>
              </a:rPr>
              <a:t>τ</a:t>
            </a:r>
            <a:r>
              <a:rPr lang="de-DE" sz="2400" dirty="0" smtClean="0">
                <a:latin typeface="+mj-lt"/>
              </a:rPr>
              <a:t>=0</a:t>
            </a:r>
          </a:p>
          <a:p>
            <a:pPr marL="914400" lvl="1" indent="-457200">
              <a:buFont typeface="+mj-lt"/>
              <a:buAutoNum type="arabicPeriod"/>
            </a:pPr>
            <a:endParaRPr lang="de-DE" sz="24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endParaRPr lang="de-DE" sz="2400" dirty="0" smtClean="0">
              <a:latin typeface="+mj-lt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dirty="0" smtClean="0">
                <a:latin typeface="+mj-lt"/>
              </a:rPr>
              <a:t>‚</a:t>
            </a:r>
            <a:r>
              <a:rPr lang="de-DE" sz="2400" dirty="0" err="1" smtClean="0">
                <a:latin typeface="+mj-lt"/>
              </a:rPr>
              <a:t>physical</a:t>
            </a:r>
            <a:r>
              <a:rPr lang="de-DE" sz="2400" dirty="0" smtClean="0">
                <a:latin typeface="+mj-lt"/>
              </a:rPr>
              <a:t>‘ </a:t>
            </a:r>
            <a:r>
              <a:rPr lang="de-DE" sz="2400" dirty="0" err="1" smtClean="0">
                <a:latin typeface="+mj-lt"/>
              </a:rPr>
              <a:t>param</a:t>
            </a:r>
            <a:r>
              <a:rPr lang="de-DE" sz="2400" dirty="0" smtClean="0">
                <a:latin typeface="+mj-lt"/>
              </a:rPr>
              <a:t>.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dirty="0" smtClean="0">
                <a:latin typeface="+mj-lt"/>
              </a:rPr>
              <a:t>multi-</a:t>
            </a:r>
            <a:r>
              <a:rPr lang="de-DE" sz="2400" dirty="0" err="1" smtClean="0">
                <a:latin typeface="+mj-lt"/>
              </a:rPr>
              <a:t>line</a:t>
            </a:r>
            <a:endParaRPr lang="de-DE" sz="2400" dirty="0" smtClean="0">
              <a:latin typeface="+mj-lt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dirty="0" err="1" smtClean="0">
                <a:latin typeface="+mj-lt"/>
              </a:rPr>
              <a:t>complex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atmosphere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err="1" smtClean="0">
                <a:latin typeface="+mj-lt"/>
              </a:rPr>
              <a:t>eg</a:t>
            </a:r>
            <a:r>
              <a:rPr lang="de-DE" sz="2400" dirty="0" smtClean="0">
                <a:latin typeface="+mj-lt"/>
              </a:rPr>
              <a:t>. </a:t>
            </a:r>
            <a:r>
              <a:rPr lang="de-DE" sz="2400" dirty="0" err="1" smtClean="0">
                <a:latin typeface="+mj-lt"/>
              </a:rPr>
              <a:t>gradients</a:t>
            </a:r>
            <a:r>
              <a:rPr lang="de-DE" sz="2400" dirty="0" smtClean="0">
                <a:latin typeface="+mj-lt"/>
              </a:rPr>
              <a:t> 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dirty="0" err="1" smtClean="0">
                <a:latin typeface="+mj-lt"/>
              </a:rPr>
              <a:t>slow</a:t>
            </a:r>
            <a:endParaRPr lang="de-DE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SPINOR Fit </a:t>
            </a:r>
            <a:r>
              <a:rPr lang="de-DE" dirty="0" err="1" smtClean="0"/>
              <a:t>to</a:t>
            </a:r>
            <a:r>
              <a:rPr lang="de-DE" dirty="0" smtClean="0"/>
              <a:t> FTS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fts_f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2"/>
            <a:ext cx="8643998" cy="5568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285852" y="3357562"/>
            <a:ext cx="271464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400" b="1" dirty="0" err="1" smtClean="0">
                <a:latin typeface="+mj-lt"/>
              </a:rPr>
              <a:t>can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easily</a:t>
            </a:r>
            <a:r>
              <a:rPr lang="de-DE" sz="2400" b="1" dirty="0" smtClean="0">
                <a:latin typeface="+mj-lt"/>
              </a:rPr>
              <a:t> handle ±6km/s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numCol="2">
            <a:normAutofit/>
          </a:bodyPr>
          <a:lstStyle/>
          <a:p>
            <a:pPr algn="ctr">
              <a:tabLst>
                <a:tab pos="4305300" algn="l"/>
              </a:tabLst>
            </a:pPr>
            <a:r>
              <a:rPr lang="de-DE" dirty="0" smtClean="0"/>
              <a:t>Milne Eddington Num. RTE Solver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imax_c85_ls_x0328y02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71704"/>
            <a:ext cx="4214809" cy="6086296"/>
          </a:xfrm>
          <a:prstGeom prst="rect">
            <a:avLst/>
          </a:prstGeom>
        </p:spPr>
      </p:pic>
      <p:pic>
        <p:nvPicPr>
          <p:cNvPr id="9" name="Picture 8" descr="imax_c85_ls_x0328y0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71704"/>
            <a:ext cx="4214809" cy="6086295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numCol="2">
            <a:normAutofit/>
          </a:bodyPr>
          <a:lstStyle/>
          <a:p>
            <a:pPr algn="ctr">
              <a:tabLst>
                <a:tab pos="4305300" algn="l"/>
              </a:tabLst>
            </a:pPr>
            <a:r>
              <a:rPr lang="de-DE" dirty="0" smtClean="0"/>
              <a:t>Milne Eddington Num. RTE Solver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 descr="imax_c85_ls_x0328y02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71704"/>
            <a:ext cx="4214809" cy="6086295"/>
          </a:xfrm>
          <a:prstGeom prst="rect">
            <a:avLst/>
          </a:prstGeom>
        </p:spPr>
      </p:pic>
      <p:pic>
        <p:nvPicPr>
          <p:cNvPr id="9" name="Picture 8" descr="imax_c85_ls_x0328y0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71704"/>
            <a:ext cx="4214808" cy="6086295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r>
              <a:rPr lang="de-DE" dirty="0" smtClean="0"/>
              <a:t> &amp; Outlook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1035612" y="1071546"/>
            <a:ext cx="7058343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Good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agreement</a:t>
            </a:r>
            <a:r>
              <a:rPr lang="de-DE" sz="2400" b="1" dirty="0" smtClean="0">
                <a:latin typeface="+mj-lt"/>
              </a:rPr>
              <a:t>:</a:t>
            </a:r>
            <a:br>
              <a:rPr lang="de-DE" sz="2400" b="1" dirty="0" smtClean="0">
                <a:latin typeface="+mj-lt"/>
              </a:rPr>
            </a:br>
            <a:r>
              <a:rPr lang="de-DE" sz="2400" b="1" dirty="0" smtClean="0">
                <a:latin typeface="+mj-lt"/>
              </a:rPr>
              <a:t>VFISV ↔ HeLIx</a:t>
            </a:r>
            <a:r>
              <a:rPr lang="de-DE" sz="2400" b="1" baseline="30000" dirty="0" smtClean="0">
                <a:latin typeface="+mj-lt"/>
              </a:rPr>
              <a:t>+</a:t>
            </a:r>
            <a:r>
              <a:rPr lang="de-DE" sz="2400" b="1" dirty="0" smtClean="0">
                <a:latin typeface="+mj-lt"/>
              </a:rPr>
              <a:t> ↔ SPINOR</a:t>
            </a:r>
            <a:br>
              <a:rPr lang="de-DE" sz="2400" b="1" dirty="0" smtClean="0">
                <a:latin typeface="+mj-lt"/>
              </a:rPr>
            </a:br>
            <a:r>
              <a:rPr lang="de-DE" sz="2400" b="1" dirty="0" err="1" smtClean="0">
                <a:latin typeface="+mj-lt"/>
              </a:rPr>
              <a:t>magnetograph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formula</a:t>
            </a:r>
            <a:r>
              <a:rPr lang="de-DE" sz="2400" b="1" dirty="0" smtClean="0">
                <a:latin typeface="+mj-lt"/>
              </a:rPr>
              <a:t>?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Local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Straylight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correction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is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feasible</a:t>
            </a:r>
            <a:endParaRPr lang="de-DE" sz="2400" b="1" dirty="0" smtClean="0">
              <a:latin typeface="+mj-lt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Numerical</a:t>
            </a:r>
            <a:r>
              <a:rPr lang="de-DE" sz="2400" b="1" dirty="0" smtClean="0">
                <a:latin typeface="+mj-lt"/>
              </a:rPr>
              <a:t> RTE Solver (SPINOR) promising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5612" y="3478130"/>
            <a:ext cx="703684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Determine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correct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parameters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for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local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straylight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correction</a:t>
            </a:r>
            <a:r>
              <a:rPr lang="de-DE" sz="2400" b="1" dirty="0" smtClean="0">
                <a:latin typeface="+mj-lt"/>
              </a:rPr>
              <a:t> (</a:t>
            </a:r>
            <a:r>
              <a:rPr lang="de-DE" sz="2400" b="1" dirty="0" err="1" smtClean="0">
                <a:latin typeface="+mj-lt"/>
              </a:rPr>
              <a:t>limb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data</a:t>
            </a:r>
            <a:r>
              <a:rPr lang="de-DE" sz="2400" b="1" dirty="0" smtClean="0">
                <a:latin typeface="+mj-lt"/>
              </a:rPr>
              <a:t>)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implement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local-straylight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to</a:t>
            </a:r>
            <a:r>
              <a:rPr lang="de-DE" sz="2400" b="1" dirty="0" smtClean="0">
                <a:latin typeface="+mj-lt"/>
              </a:rPr>
              <a:t> SPINOR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compare</a:t>
            </a:r>
            <a:r>
              <a:rPr lang="de-DE" sz="2400" b="1" dirty="0" smtClean="0">
                <a:latin typeface="+mj-lt"/>
              </a:rPr>
              <a:t> VFISV ↔ SPINOR </a:t>
            </a:r>
            <a:r>
              <a:rPr lang="de-DE" sz="2400" b="1" dirty="0" err="1" smtClean="0">
                <a:latin typeface="+mj-lt"/>
              </a:rPr>
              <a:t>maps</a:t>
            </a:r>
            <a:endParaRPr lang="de-DE" sz="2400" b="1" dirty="0" smtClean="0">
              <a:latin typeface="+mj-lt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b="1" dirty="0" err="1" smtClean="0">
                <a:latin typeface="+mj-lt"/>
              </a:rPr>
              <a:t>high</a:t>
            </a:r>
            <a:r>
              <a:rPr lang="de-DE" sz="2400" b="1" dirty="0" smtClean="0">
                <a:latin typeface="+mj-lt"/>
              </a:rPr>
              <a:t> LOS </a:t>
            </a:r>
            <a:r>
              <a:rPr lang="de-DE" sz="2400" b="1" dirty="0" err="1" smtClean="0">
                <a:latin typeface="+mj-lt"/>
              </a:rPr>
              <a:t>velocities</a:t>
            </a:r>
            <a:r>
              <a:rPr lang="de-DE" sz="2400" b="1" dirty="0" smtClean="0">
                <a:latin typeface="+mj-lt"/>
              </a:rPr>
              <a:t>: </a:t>
            </a:r>
            <a:r>
              <a:rPr lang="de-DE" sz="2400" b="1" dirty="0" err="1" smtClean="0">
                <a:latin typeface="+mj-lt"/>
              </a:rPr>
              <a:t>test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line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blending</a:t>
            </a:r>
            <a:endParaRPr lang="de-DE" sz="2400" b="1" dirty="0" smtClean="0">
              <a:latin typeface="+mj-lt"/>
            </a:endParaRP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b="1" dirty="0" smtClean="0">
                <a:latin typeface="+mj-lt"/>
              </a:rPr>
              <a:t>strong </a:t>
            </a:r>
            <a:r>
              <a:rPr lang="de-DE" sz="2400" b="1" dirty="0" err="1" smtClean="0">
                <a:latin typeface="+mj-lt"/>
              </a:rPr>
              <a:t>field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regions</a:t>
            </a:r>
            <a:r>
              <a:rPr lang="de-DE" sz="2400" b="1" dirty="0" smtClean="0">
                <a:latin typeface="+mj-lt"/>
              </a:rPr>
              <a:t>: </a:t>
            </a:r>
            <a:r>
              <a:rPr lang="de-DE" sz="2400" b="1" dirty="0" err="1" smtClean="0">
                <a:latin typeface="+mj-lt"/>
              </a:rPr>
              <a:t>test</a:t>
            </a:r>
            <a:r>
              <a:rPr lang="de-DE" sz="2400" b="1" dirty="0" smtClean="0">
                <a:latin typeface="+mj-lt"/>
              </a:rPr>
              <a:t> V</a:t>
            </a:r>
            <a:r>
              <a:rPr lang="de-DE" sz="2400" b="1" baseline="-25000" dirty="0" smtClean="0">
                <a:latin typeface="+mj-lt"/>
              </a:rPr>
              <a:t>LOS</a:t>
            </a:r>
            <a:r>
              <a:rPr lang="de-DE" sz="2400" b="1" dirty="0" smtClean="0">
                <a:latin typeface="+mj-lt"/>
              </a:rPr>
              <a:t>, B-</a:t>
            </a:r>
            <a:r>
              <a:rPr lang="de-DE" sz="2400" b="1" dirty="0" err="1" smtClean="0">
                <a:latin typeface="+mj-lt"/>
              </a:rPr>
              <a:t>gradient</a:t>
            </a:r>
            <a:endParaRPr lang="de-DE" sz="24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IMaX</a:t>
            </a:r>
            <a:r>
              <a:rPr lang="de-DE" dirty="0" smtClean="0"/>
              <a:t>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9" descr="sp19000.png"/>
          <p:cNvPicPr>
            <a:picLocks noChangeAspect="1"/>
          </p:cNvPicPr>
          <p:nvPr/>
        </p:nvPicPr>
        <p:blipFill>
          <a:blip r:embed="rId2" cstate="print"/>
          <a:srcRect l="-1358" t="-2039" r="-1358" b="-2039"/>
          <a:stretch>
            <a:fillRect/>
          </a:stretch>
        </p:blipFill>
        <p:spPr>
          <a:xfrm>
            <a:off x="556837" y="937660"/>
            <a:ext cx="8030326" cy="54202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IMaX</a:t>
            </a:r>
            <a:r>
              <a:rPr lang="de-DE" dirty="0" smtClean="0"/>
              <a:t>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9" descr="sp19000.png"/>
          <p:cNvPicPr>
            <a:picLocks noChangeAspect="1"/>
          </p:cNvPicPr>
          <p:nvPr/>
        </p:nvPicPr>
        <p:blipFill>
          <a:blip r:embed="rId2" cstate="print"/>
          <a:srcRect l="-905" t="-2979" r="-905" b="-2979"/>
          <a:stretch>
            <a:fillRect/>
          </a:stretch>
        </p:blipFill>
        <p:spPr>
          <a:xfrm>
            <a:off x="571472" y="785794"/>
            <a:ext cx="8001056" cy="22708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1472" y="3071810"/>
          <a:ext cx="8001055" cy="3474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96023"/>
                <a:gridCol w="1347117"/>
                <a:gridCol w="979721"/>
                <a:gridCol w="1469582"/>
                <a:gridCol w="1122596"/>
                <a:gridCol w="1143008"/>
                <a:gridCol w="1143008"/>
              </a:tblGrid>
              <a:tr h="342536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Line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WL [Å]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Landé-factor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Δλ</a:t>
                      </a:r>
                      <a:r>
                        <a:rPr lang="de-DE" sz="1200" baseline="-25000" dirty="0" smtClean="0"/>
                        <a:t>Zeeman</a:t>
                      </a:r>
                      <a:r>
                        <a:rPr lang="de-DE" sz="1200" dirty="0" smtClean="0"/>
                        <a:t> @ 2kG</a:t>
                      </a:r>
                      <a:br>
                        <a:rPr lang="de-DE" sz="1200" dirty="0" smtClean="0"/>
                      </a:br>
                      <a:r>
                        <a:rPr lang="de-DE" sz="1200" dirty="0" smtClean="0"/>
                        <a:t>[</a:t>
                      </a:r>
                      <a:r>
                        <a:rPr lang="de-DE" sz="1200" dirty="0" err="1" smtClean="0"/>
                        <a:t>mÅ</a:t>
                      </a:r>
                      <a:r>
                        <a:rPr lang="de-DE" sz="1200" dirty="0" smtClean="0"/>
                        <a:t>]</a:t>
                      </a:r>
                      <a:endParaRPr lang="de-DE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Δ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to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IMaX-line</a:t>
                      </a:r>
                      <a:r>
                        <a:rPr lang="de-DE" sz="1200" dirty="0" smtClean="0"/>
                        <a:t/>
                      </a:r>
                      <a:br>
                        <a:rPr lang="de-DE" sz="1200" dirty="0" smtClean="0"/>
                      </a:br>
                      <a:r>
                        <a:rPr lang="de-DE" sz="1200" dirty="0" smtClean="0"/>
                        <a:t>[</a:t>
                      </a:r>
                      <a:r>
                        <a:rPr lang="de-DE" sz="1200" dirty="0" err="1" smtClean="0"/>
                        <a:t>mÅ</a:t>
                      </a:r>
                      <a:r>
                        <a:rPr lang="de-DE" sz="1200" dirty="0" smtClean="0"/>
                        <a:t>]            [km/s]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FWHM</a:t>
                      </a:r>
                      <a:br>
                        <a:rPr lang="de-DE" sz="1200" dirty="0" smtClean="0"/>
                      </a:br>
                      <a:r>
                        <a:rPr lang="de-DE" sz="1200" dirty="0" smtClean="0"/>
                        <a:t>[</a:t>
                      </a:r>
                      <a:r>
                        <a:rPr lang="de-DE" sz="1200" dirty="0" err="1" smtClean="0"/>
                        <a:t>mÅ</a:t>
                      </a:r>
                      <a:r>
                        <a:rPr lang="de-DE" sz="1200" dirty="0" smtClean="0"/>
                        <a:t>]</a:t>
                      </a:r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Fe</a:t>
                      </a:r>
                      <a:r>
                        <a:rPr lang="de-DE" sz="1200" dirty="0" smtClean="0"/>
                        <a:t>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5249.1050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0.917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23.6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1103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63.0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94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Ca</a:t>
                      </a:r>
                      <a:r>
                        <a:rPr lang="de-DE" sz="1200" dirty="0" smtClean="0"/>
                        <a:t>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5249.4110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1.500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38.6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797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45.5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94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Cr</a:t>
                      </a:r>
                      <a:r>
                        <a:rPr lang="de-DE" sz="1200" dirty="0" smtClean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5249.4370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1.600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41.2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771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44.0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94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Ti</a:t>
                      </a:r>
                      <a:r>
                        <a:rPr lang="de-DE" sz="1200" dirty="0" smtClean="0"/>
                        <a:t>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5249.5680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0.750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19.3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640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36.6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87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Nd</a:t>
                      </a:r>
                      <a:r>
                        <a:rPr lang="de-DE" sz="1200" dirty="0" smtClean="0"/>
                        <a:t> II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5249.5760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??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632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36.1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87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Fe</a:t>
                      </a:r>
                      <a:r>
                        <a:rPr lang="de-DE" sz="1200" dirty="0" smtClean="0"/>
                        <a:t>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5249.6820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1.208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31.1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30.1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?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Co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5250.0000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0.786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20.2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208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11.9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121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 smtClean="0"/>
                        <a:t>Fe</a:t>
                      </a:r>
                      <a:r>
                        <a:rPr lang="de-DE" sz="1200" b="1" dirty="0" smtClean="0"/>
                        <a:t> I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/>
                        <a:t>5250.2080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/>
                        <a:t>3.000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/>
                        <a:t>77.2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/>
                        <a:t>0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/>
                        <a:t>0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smtClean="0"/>
                        <a:t>82</a:t>
                      </a:r>
                      <a:endParaRPr lang="de-DE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Fe</a:t>
                      </a:r>
                      <a:r>
                        <a:rPr lang="de-DE" sz="1200" dirty="0" smtClean="0"/>
                        <a:t>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5250.6450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1.500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38.6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437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-25.0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116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Nd</a:t>
                      </a:r>
                      <a:r>
                        <a:rPr lang="de-DE" sz="1200" dirty="0" smtClean="0"/>
                        <a:t> II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5250.8040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??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604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-34.5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?</a:t>
                      </a:r>
                      <a:endParaRPr lang="de-DE" sz="1200" dirty="0"/>
                    </a:p>
                  </a:txBody>
                  <a:tcPr/>
                </a:tc>
              </a:tr>
              <a:tr h="20149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Ti</a:t>
                      </a:r>
                      <a:r>
                        <a:rPr lang="de-DE" sz="1200" dirty="0" smtClean="0"/>
                        <a:t>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5250.9300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1.000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25.7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722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-41.3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smtClean="0"/>
                        <a:t>65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relevant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9" descr="sp19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876" y="780283"/>
            <a:ext cx="7952248" cy="5297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Picture 6" descr="fts_ima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841" y="781200"/>
            <a:ext cx="7952248" cy="5297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85852" y="457200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FTS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5852" y="5000636"/>
            <a:ext cx="280717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FF00"/>
                </a:solidFill>
              </a:rPr>
              <a:t>FTS * 85mA </a:t>
            </a:r>
            <a:r>
              <a:rPr lang="de-DE" sz="2400" b="1" dirty="0" err="1" smtClean="0">
                <a:solidFill>
                  <a:srgbClr val="00FF00"/>
                </a:solidFill>
              </a:rPr>
              <a:t>Gauss</a:t>
            </a:r>
            <a:endParaRPr lang="de-DE" sz="2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ts_ima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876" y="780283"/>
            <a:ext cx="7952248" cy="5297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relevant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1285852" y="5000636"/>
            <a:ext cx="280717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00FF00"/>
                </a:solidFill>
              </a:rPr>
              <a:t>FTS * 85mA </a:t>
            </a:r>
            <a:r>
              <a:rPr lang="de-DE" sz="2400" b="1" dirty="0" err="1" smtClean="0">
                <a:solidFill>
                  <a:srgbClr val="00FF00"/>
                </a:solidFill>
              </a:rPr>
              <a:t>Gauss</a:t>
            </a:r>
            <a:endParaRPr lang="de-DE" sz="2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ts_ima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876" y="780283"/>
            <a:ext cx="7952248" cy="5297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relevant </a:t>
            </a:r>
            <a:r>
              <a:rPr lang="de-DE" dirty="0" err="1" smtClean="0"/>
              <a:t>environment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1285852" y="5000636"/>
            <a:ext cx="498405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FTS * 85mA </a:t>
            </a:r>
            <a:r>
              <a:rPr lang="de-DE" sz="2400" b="1" dirty="0" err="1" smtClean="0">
                <a:solidFill>
                  <a:srgbClr val="FF0000"/>
                </a:solidFill>
              </a:rPr>
              <a:t>Gauss</a:t>
            </a:r>
            <a:r>
              <a:rPr lang="de-DE" sz="2400" b="1" dirty="0" smtClean="0">
                <a:solidFill>
                  <a:srgbClr val="FF0000"/>
                </a:solidFill>
              </a:rPr>
              <a:t>, 6 km/s </a:t>
            </a:r>
            <a:r>
              <a:rPr lang="de-DE" sz="2400" b="1" dirty="0" err="1" smtClean="0">
                <a:solidFill>
                  <a:srgbClr val="FF0000"/>
                </a:solidFill>
              </a:rPr>
              <a:t>upflow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Milne-Eddington Inversion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1696724" y="928670"/>
            <a:ext cx="5748690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de-DE" sz="2400" b="1" dirty="0" smtClean="0">
                <a:latin typeface="+mj-lt"/>
              </a:rPr>
              <a:t>8 </a:t>
            </a:r>
            <a:r>
              <a:rPr lang="de-DE" sz="2400" b="1" dirty="0" err="1" smtClean="0">
                <a:latin typeface="+mj-lt"/>
              </a:rPr>
              <a:t>free</a:t>
            </a:r>
            <a:r>
              <a:rPr lang="de-DE" sz="2400" b="1" dirty="0" smtClean="0">
                <a:latin typeface="+mj-lt"/>
              </a:rPr>
              <a:t> </a:t>
            </a:r>
            <a:r>
              <a:rPr lang="de-DE" sz="2400" b="1" dirty="0" err="1" smtClean="0">
                <a:latin typeface="+mj-lt"/>
              </a:rPr>
              <a:t>parameters</a:t>
            </a:r>
            <a:r>
              <a:rPr lang="de-DE" sz="2400" b="1" dirty="0" smtClean="0">
                <a:latin typeface="+mj-lt"/>
              </a:rPr>
              <a:t>:</a:t>
            </a:r>
            <a:br>
              <a:rPr lang="de-DE" sz="2400" b="1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B-</a:t>
            </a:r>
            <a:r>
              <a:rPr lang="de-DE" sz="2400" dirty="0" err="1" smtClean="0">
                <a:latin typeface="+mj-lt"/>
              </a:rPr>
              <a:t>strength</a:t>
            </a:r>
            <a:r>
              <a:rPr lang="de-DE" sz="2400" dirty="0" smtClean="0">
                <a:latin typeface="+mj-lt"/>
              </a:rPr>
              <a:t>, -</a:t>
            </a:r>
            <a:r>
              <a:rPr lang="de-DE" sz="2400" dirty="0" err="1" smtClean="0">
                <a:latin typeface="+mj-lt"/>
              </a:rPr>
              <a:t>azimuth</a:t>
            </a:r>
            <a:r>
              <a:rPr lang="de-DE" sz="2400" dirty="0" smtClean="0">
                <a:latin typeface="+mj-lt"/>
              </a:rPr>
              <a:t>, -</a:t>
            </a:r>
            <a:r>
              <a:rPr lang="de-DE" sz="2400" dirty="0" err="1" smtClean="0">
                <a:latin typeface="+mj-lt"/>
              </a:rPr>
              <a:t>inclination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LOS-</a:t>
            </a:r>
            <a:r>
              <a:rPr lang="de-DE" sz="2400" dirty="0" err="1" smtClean="0">
                <a:latin typeface="+mj-lt"/>
              </a:rPr>
              <a:t>velocity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Doppler-</a:t>
            </a:r>
            <a:r>
              <a:rPr lang="de-DE" sz="2400" dirty="0" err="1" smtClean="0">
                <a:latin typeface="+mj-lt"/>
              </a:rPr>
              <a:t>broadening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err="1" smtClean="0">
                <a:latin typeface="+mj-lt"/>
              </a:rPr>
              <a:t>Damping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parameter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function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gradient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function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at</a:t>
            </a:r>
            <a:r>
              <a:rPr lang="de-DE" sz="2400" dirty="0" smtClean="0">
                <a:latin typeface="+mj-lt"/>
              </a:rPr>
              <a:t> </a:t>
            </a:r>
            <a:r>
              <a:rPr lang="el-GR" sz="2400" dirty="0" smtClean="0">
                <a:latin typeface="+mj-lt"/>
              </a:rPr>
              <a:t>τ</a:t>
            </a:r>
            <a:r>
              <a:rPr lang="de-DE" sz="2400" dirty="0" smtClean="0">
                <a:latin typeface="+mj-lt"/>
              </a:rPr>
              <a:t>=0</a:t>
            </a:r>
          </a:p>
          <a:p>
            <a:pPr marL="266700" indent="-266700">
              <a:buFont typeface="Wingdings" pitchFamily="2" charset="2"/>
              <a:buChar char="Ø"/>
            </a:pPr>
            <a:r>
              <a:rPr lang="de-DE" sz="2400" dirty="0" smtClean="0">
                <a:latin typeface="+mj-lt"/>
              </a:rPr>
              <a:t>85 </a:t>
            </a:r>
            <a:r>
              <a:rPr lang="de-DE" sz="2400" dirty="0" err="1" smtClean="0">
                <a:latin typeface="+mj-lt"/>
              </a:rPr>
              <a:t>mÅ</a:t>
            </a:r>
            <a:r>
              <a:rPr lang="de-DE" sz="2400" dirty="0" smtClean="0">
                <a:latin typeface="+mj-lt"/>
              </a:rPr>
              <a:t> FWHM </a:t>
            </a:r>
            <a:r>
              <a:rPr lang="de-DE" sz="2400" dirty="0" err="1" smtClean="0">
                <a:latin typeface="+mj-lt"/>
              </a:rPr>
              <a:t>Gaussian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convolution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  <a:sym typeface="Wingdings" pitchFamily="2" charset="2"/>
              </a:rPr>
              <a:t> </a:t>
            </a:r>
            <a:r>
              <a:rPr lang="de-DE" sz="2400" dirty="0" err="1" smtClean="0">
                <a:latin typeface="+mj-lt"/>
                <a:sym typeface="Wingdings" pitchFamily="2" charset="2"/>
              </a:rPr>
              <a:t>IMaX</a:t>
            </a:r>
            <a:r>
              <a:rPr lang="de-DE" sz="2400" dirty="0" smtClean="0">
                <a:latin typeface="+mj-lt"/>
                <a:sym typeface="Wingdings" pitchFamily="2" charset="2"/>
              </a:rPr>
              <a:t> filter</a:t>
            </a:r>
            <a:endParaRPr lang="de-DE" sz="2400" dirty="0" smtClean="0">
              <a:latin typeface="+mj-lt"/>
            </a:endParaRPr>
          </a:p>
          <a:p>
            <a:pPr marL="266700" indent="-266700"/>
            <a:endParaRPr lang="de-DE" sz="2400" dirty="0" smtClean="0">
              <a:latin typeface="+mj-lt"/>
            </a:endParaRPr>
          </a:p>
          <a:p>
            <a:pPr marL="266700" indent="-266700"/>
            <a:r>
              <a:rPr lang="de-DE" sz="2400" dirty="0" smtClean="0">
                <a:latin typeface="+mj-lt"/>
              </a:rPr>
              <a:t>Inversion Codes:</a:t>
            </a:r>
            <a:br>
              <a:rPr lang="de-DE" sz="2400" dirty="0" smtClean="0">
                <a:latin typeface="+mj-lt"/>
              </a:rPr>
            </a:br>
            <a:r>
              <a:rPr lang="de-DE" sz="2400" dirty="0" smtClean="0">
                <a:latin typeface="+mj-lt"/>
              </a:rPr>
              <a:t>VFISV (</a:t>
            </a:r>
            <a:r>
              <a:rPr lang="de-DE" sz="2400" dirty="0" err="1" smtClean="0">
                <a:latin typeface="+mj-lt"/>
              </a:rPr>
              <a:t>Borrero</a:t>
            </a:r>
            <a:r>
              <a:rPr lang="de-DE" sz="2400" dirty="0" smtClean="0">
                <a:latin typeface="+mj-lt"/>
              </a:rPr>
              <a:t>), </a:t>
            </a:r>
            <a:r>
              <a:rPr lang="de-DE" sz="2400" dirty="0" err="1" smtClean="0">
                <a:latin typeface="+mj-lt"/>
              </a:rPr>
              <a:t>HeLiX</a:t>
            </a:r>
            <a:r>
              <a:rPr lang="de-DE" sz="2400" dirty="0" smtClean="0">
                <a:latin typeface="+mj-lt"/>
              </a:rPr>
              <a:t>+ (Lagg), …</a:t>
            </a:r>
          </a:p>
          <a:p>
            <a:pPr marL="266700" indent="-266700"/>
            <a:endParaRPr lang="de-DE" sz="2400" dirty="0" smtClean="0">
              <a:latin typeface="+mj-lt"/>
            </a:endParaRPr>
          </a:p>
          <a:p>
            <a:pPr marL="266700" indent="-266700"/>
            <a:r>
              <a:rPr lang="de-DE" sz="2400" dirty="0" smtClean="0">
                <a:latin typeface="+mj-lt"/>
              </a:rPr>
              <a:t>Test Data Set:</a:t>
            </a:r>
          </a:p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VFISV: </a:t>
            </a:r>
            <a:r>
              <a:rPr lang="de-DE" dirty="0" err="1" smtClean="0"/>
              <a:t>Continuum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36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66700" indent="-266700"/>
            <a:r>
              <a:rPr lang="de-DE" sz="2400" dirty="0" smtClean="0">
                <a:latin typeface="+mj-lt"/>
              </a:rPr>
              <a:t>2009-06-09, 163-208</a:t>
            </a:r>
          </a:p>
        </p:txBody>
      </p:sp>
      <p:pic>
        <p:nvPicPr>
          <p:cNvPr id="6" name="Picture 5" descr="imax_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770" y="785794"/>
            <a:ext cx="6672460" cy="5678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427</Words>
  <Application>Microsoft Office PowerPoint</Application>
  <PresentationFormat>On-screen Show (4:3)</PresentationFormat>
  <Paragraphs>177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Sunrise inversion Strategies</vt:lpstr>
      <vt:lpstr>The IMaX spectral environment</vt:lpstr>
      <vt:lpstr>The IMaX spectral environment</vt:lpstr>
      <vt:lpstr>The IMaX spectral environment</vt:lpstr>
      <vt:lpstr>The relevant environment</vt:lpstr>
      <vt:lpstr>The relevant environment</vt:lpstr>
      <vt:lpstr>The relevant environment</vt:lpstr>
      <vt:lpstr>Milne-Eddington Inversion</vt:lpstr>
      <vt:lpstr>VFISV: Continuum level</vt:lpstr>
      <vt:lpstr>VFISV: LOS-Velocity</vt:lpstr>
      <vt:lpstr>VFISV: Inclination</vt:lpstr>
      <vt:lpstr>VFISV: Azimuth</vt:lpstr>
      <vt:lpstr>VFISV: B (FF=1)</vt:lpstr>
      <vt:lpstr>HeLIx+: B(FF=1)</vt:lpstr>
      <vt:lpstr>local straylight correction</vt:lpstr>
      <vt:lpstr>HeLIx+: B(FF=1), no local stray light</vt:lpstr>
      <vt:lpstr>HeLIx+: Add local straylight, BxFF</vt:lpstr>
      <vt:lpstr>HeLIx+: local straylight, B strength</vt:lpstr>
      <vt:lpstr>HeLIx+: local straylight, B inclination</vt:lpstr>
      <vt:lpstr>HeLIx+: local straylight, magn. FF</vt:lpstr>
      <vt:lpstr>HeLIx+: local straylight, B strength</vt:lpstr>
      <vt:lpstr>HeLIx+: local straylight, B strength</vt:lpstr>
      <vt:lpstr>HeLIx+: local straylight, B strength</vt:lpstr>
      <vt:lpstr>HeLIx+: LOS-velocity, magn. comp.</vt:lpstr>
      <vt:lpstr>Inversions: ME vs. numerical RTE solver</vt:lpstr>
      <vt:lpstr>SPINOR Fit to FTS</vt:lpstr>
      <vt:lpstr>Milne Eddington Num. RTE Solver</vt:lpstr>
      <vt:lpstr>Milne Eddington Num. RTE Solver</vt:lpstr>
      <vt:lpstr>Summary &amp; Outlook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Sunrise inversion Strategies</dc:title>
  <dc:creator>lagg</dc:creator>
  <cp:lastModifiedBy>lagg</cp:lastModifiedBy>
  <cp:revision>397</cp:revision>
  <dcterms:created xsi:type="dcterms:W3CDTF">2010-02-23T15:25:16Z</dcterms:created>
  <dcterms:modified xsi:type="dcterms:W3CDTF">2010-03-03T14:26:43Z</dcterms:modified>
</cp:coreProperties>
</file>