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jpeg" ContentType="image/jpeg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81" r:id="rId2"/>
    <p:sldId id="282" r:id="rId3"/>
    <p:sldId id="283" r:id="rId4"/>
    <p:sldId id="284" r:id="rId5"/>
    <p:sldId id="285" r:id="rId6"/>
    <p:sldId id="280" r:id="rId7"/>
    <p:sldId id="271" r:id="rId8"/>
    <p:sldId id="286" r:id="rId9"/>
    <p:sldId id="290" r:id="rId10"/>
    <p:sldId id="270" r:id="rId11"/>
    <p:sldId id="272" r:id="rId12"/>
    <p:sldId id="256" r:id="rId13"/>
    <p:sldId id="257" r:id="rId14"/>
    <p:sldId id="288" r:id="rId15"/>
    <p:sldId id="287" r:id="rId16"/>
    <p:sldId id="289" r:id="rId17"/>
    <p:sldId id="258" r:id="rId18"/>
    <p:sldId id="273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74" r:id="rId28"/>
    <p:sldId id="269" r:id="rId29"/>
    <p:sldId id="279" r:id="rId30"/>
  </p:sldIdLst>
  <p:sldSz cx="9144000" cy="6858000" type="screen4x3"/>
  <p:notesSz cx="6858000" cy="9144000"/>
  <p:embeddedFontLst>
    <p:embeddedFont>
      <p:font typeface="Franklin Gothic Book" pitchFamily="34" charset="0"/>
      <p:regular r:id="rId31"/>
      <p:italic r:id="rId32"/>
    </p:embeddedFont>
    <p:embeddedFont>
      <p:font typeface="Wingdings 2" pitchFamily="18" charset="2"/>
      <p:regular r:id="rId33"/>
    </p:embeddedFont>
    <p:embeddedFont>
      <p:font typeface="CMMI8" pitchFamily="34" charset="0"/>
      <p:regular r:id="rId34"/>
    </p:embeddedFont>
    <p:embeddedFont>
      <p:font typeface="LCMSS8" pitchFamily="34" charset="0"/>
      <p:regular r:id="rId35"/>
    </p:embeddedFont>
  </p:embeddedFontLst>
  <p:custDataLst>
    <p:tags r:id="rId3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180273-F07B-412E-8719-94F61E943498}" type="datetimeFigureOut">
              <a:rPr lang="de-DE" smtClean="0"/>
              <a:pPr/>
              <a:t>05.05.2010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CAB606-D426-42A8-9BBE-96E96067F32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resolved</a:t>
            </a:r>
            <a:r>
              <a:rPr lang="de-DE" dirty="0" smtClean="0"/>
              <a:t> </a:t>
            </a:r>
            <a:r>
              <a:rPr lang="de-DE" dirty="0" err="1" smtClean="0"/>
              <a:t>quiet</a:t>
            </a:r>
            <a:r>
              <a:rPr lang="de-DE" dirty="0" smtClean="0"/>
              <a:t> Sun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fluxtubes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/>
            <a:r>
              <a:rPr lang="de-DE" dirty="0" smtClean="0"/>
              <a:t>Andreas Lagg</a:t>
            </a:r>
            <a:r>
              <a:rPr lang="de-DE" dirty="0" smtClean="0"/>
              <a:t>, MPS</a:t>
            </a:r>
            <a:br>
              <a:rPr lang="de-DE" dirty="0" smtClean="0"/>
            </a:br>
            <a:r>
              <a:rPr lang="de-DE" dirty="0" smtClean="0"/>
              <a:t>&amp; </a:t>
            </a:r>
            <a:r>
              <a:rPr lang="de-DE" dirty="0" err="1" smtClean="0"/>
              <a:t>IMaX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Sunrise </a:t>
            </a:r>
            <a:r>
              <a:rPr lang="de-DE" dirty="0" err="1" smtClean="0"/>
              <a:t>team</a:t>
            </a:r>
            <a:endParaRPr lang="de-DE" dirty="0" smtClean="0"/>
          </a:p>
          <a:p>
            <a:pPr marL="457200" indent="-457200">
              <a:buAutoNum type="alphaUcPeriod"/>
            </a:pPr>
            <a:endParaRPr lang="de-DE" dirty="0" smtClean="0"/>
          </a:p>
          <a:p>
            <a:pPr marL="457200" indent="-457200"/>
            <a:r>
              <a:rPr lang="de-DE" dirty="0" smtClean="0"/>
              <a:t>2nd Sunrise Science Meeting, May 4-5 2010, Freiburg</a:t>
            </a:r>
            <a:endParaRPr lang="de-DE" dirty="0"/>
          </a:p>
        </p:txBody>
      </p:sp>
      <p:pic>
        <p:nvPicPr>
          <p:cNvPr id="4" name="Picture 3" descr="log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4446" y="17584"/>
            <a:ext cx="3309554" cy="1330424"/>
          </a:xfrm>
          <a:prstGeom prst="rect">
            <a:avLst/>
          </a:prstGeom>
        </p:spPr>
      </p:pic>
      <p:pic>
        <p:nvPicPr>
          <p:cNvPr id="5" name="Picture 4" descr="sunrise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14480" cy="1279737"/>
          </a:xfrm>
          <a:prstGeom prst="rect">
            <a:avLst/>
          </a:prstGeom>
        </p:spPr>
      </p:pic>
      <p:pic>
        <p:nvPicPr>
          <p:cNvPr id="6" name="Picture 5" descr="IMaXlogo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0"/>
            <a:ext cx="2082785" cy="1285860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470" y="1417214"/>
            <a:ext cx="7072329" cy="4909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</a:t>
            </a:r>
            <a:r>
              <a:rPr lang="de-DE" dirty="0" smtClean="0"/>
              <a:t>. </a:t>
            </a:r>
            <a:r>
              <a:rPr lang="de-DE" dirty="0" err="1" smtClean="0"/>
              <a:t>normalization</a:t>
            </a:r>
            <a:r>
              <a:rPr lang="de-DE" dirty="0" smtClean="0"/>
              <a:t>: HSRA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3922" y="5886417"/>
            <a:ext cx="8796694" cy="410513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imap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3436" y="285728"/>
            <a:ext cx="6511529" cy="5429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 rot="5400000" flipH="1" flipV="1">
            <a:off x="5214148" y="2500306"/>
            <a:ext cx="2001058" cy="794"/>
          </a:xfrm>
          <a:prstGeom prst="straightConnector1">
            <a:avLst/>
          </a:prstGeom>
          <a:ln w="508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72066" y="1857364"/>
            <a:ext cx="2071702" cy="150019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6000760" y="1428736"/>
            <a:ext cx="1071570" cy="1000132"/>
          </a:xfrm>
          <a:prstGeom prst="arc">
            <a:avLst/>
          </a:prstGeom>
          <a:ln w="25400"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rc 20"/>
          <p:cNvSpPr/>
          <p:nvPr/>
        </p:nvSpPr>
        <p:spPr>
          <a:xfrm rot="10800000">
            <a:off x="5143504" y="2786058"/>
            <a:ext cx="1071570" cy="1000132"/>
          </a:xfrm>
          <a:prstGeom prst="arc">
            <a:avLst/>
          </a:prstGeom>
          <a:ln w="25400"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6004668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6881842" y="0"/>
            <a:ext cx="226215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FF0000"/>
                </a:solidFill>
              </a:rPr>
              <a:t>network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patch</a:t>
            </a:r>
            <a:endParaRPr lang="de-DE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0070C0"/>
                </a:solidFill>
              </a:rPr>
              <a:t>center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granule</a:t>
            </a:r>
            <a:endParaRPr lang="de-DE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FFC000"/>
                </a:solidFill>
              </a:rPr>
              <a:t>intergran</a:t>
            </a:r>
            <a:r>
              <a:rPr lang="de-DE" dirty="0" smtClean="0">
                <a:solidFill>
                  <a:srgbClr val="FFC000"/>
                </a:solidFill>
              </a:rPr>
              <a:t>. </a:t>
            </a:r>
            <a:r>
              <a:rPr lang="de-DE" dirty="0" err="1" smtClean="0">
                <a:solidFill>
                  <a:srgbClr val="FFC000"/>
                </a:solidFill>
              </a:rPr>
              <a:t>lane</a:t>
            </a:r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7" name="Picture 6" descr="imap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6004" y="1157351"/>
            <a:ext cx="4558028" cy="57006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72"/>
            <a:ext cx="9143999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72"/>
            <a:ext cx="9144000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72"/>
            <a:ext cx="9144000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72"/>
            <a:ext cx="9144000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kG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in plage &amp; </a:t>
            </a:r>
            <a:r>
              <a:rPr lang="de-DE" dirty="0" err="1" smtClean="0"/>
              <a:t>network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Unresolved</a:t>
            </a:r>
            <a:r>
              <a:rPr lang="de-DE" dirty="0" smtClean="0"/>
              <a:t>: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r>
              <a:rPr lang="de-DE" dirty="0" err="1" smtClean="0"/>
              <a:t>Stenflo</a:t>
            </a:r>
            <a:r>
              <a:rPr lang="de-DE" dirty="0" smtClean="0"/>
              <a:t> (1973):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endParaRPr lang="de-DE" dirty="0" smtClean="0"/>
          </a:p>
          <a:p>
            <a:pPr lvl="1"/>
            <a:r>
              <a:rPr lang="de-DE" dirty="0" err="1" smtClean="0"/>
              <a:t>Fe</a:t>
            </a:r>
            <a:r>
              <a:rPr lang="de-DE" dirty="0" smtClean="0"/>
              <a:t> 5250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weakened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50%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 smtClean="0"/>
          </a:p>
          <a:p>
            <a:pPr lvl="1"/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2kG</a:t>
            </a:r>
          </a:p>
          <a:p>
            <a:pPr lvl="1"/>
            <a:r>
              <a:rPr lang="de-DE" dirty="0" err="1" smtClean="0"/>
              <a:t>size</a:t>
            </a:r>
            <a:r>
              <a:rPr lang="de-DE" dirty="0" smtClean="0"/>
              <a:t> 100-300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5272"/>
            <a:ext cx="9143997" cy="5311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374" y="571480"/>
            <a:ext cx="6177171" cy="6001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&amp;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61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mtClean="0"/>
              <a:t>Small scale flux tubes in quiet Sun:</a:t>
            </a:r>
          </a:p>
          <a:p>
            <a:r>
              <a:rPr lang="en-US" smtClean="0"/>
              <a:t>field strengths up to 1.3 kG</a:t>
            </a:r>
          </a:p>
          <a:p>
            <a:pPr lvl="0"/>
            <a:r>
              <a:rPr lang="en-US" smtClean="0"/>
              <a:t>temperatues at line formation height 1000 K higher than quiet Sun</a:t>
            </a:r>
          </a:p>
          <a:p>
            <a:pPr lvl="0"/>
            <a:r>
              <a:rPr lang="en-US" smtClean="0"/>
              <a:t>shallow temperature gradient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100" y="4286256"/>
            <a:ext cx="5565947" cy="553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3000" dirty="0" smtClean="0"/>
              <a:t>Without requiring a filling factor!</a:t>
            </a:r>
            <a:endParaRPr lang="en-US" sz="3000" dirty="0" err="1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00034" y="5143512"/>
            <a:ext cx="7467600" cy="128588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ubiquitous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 with bright points?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temporal evolution?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kG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in plage &amp; </a:t>
            </a:r>
            <a:r>
              <a:rPr lang="de-DE" dirty="0" err="1" smtClean="0"/>
              <a:t>network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r>
              <a:rPr lang="de-DE" dirty="0" smtClean="0"/>
              <a:t>Martinez-</a:t>
            </a:r>
            <a:r>
              <a:rPr lang="de-DE" dirty="0" err="1" smtClean="0"/>
              <a:t>Pillet</a:t>
            </a:r>
            <a:r>
              <a:rPr lang="de-DE" dirty="0" smtClean="0"/>
              <a:t> et al. (1997): </a:t>
            </a:r>
            <a:r>
              <a:rPr lang="de-DE" dirty="0" err="1" smtClean="0"/>
              <a:t>inversions</a:t>
            </a:r>
            <a:endParaRPr lang="de-DE" dirty="0" smtClean="0"/>
          </a:p>
          <a:p>
            <a:pPr lvl="1"/>
            <a:r>
              <a:rPr lang="de-DE" dirty="0" smtClean="0"/>
              <a:t>AR plage: 1.4kG</a:t>
            </a:r>
          </a:p>
          <a:p>
            <a:pPr lvl="1"/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lvl="1"/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8"/>
            <a:ext cx="3340205" cy="52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kG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in plage &amp; </a:t>
            </a:r>
            <a:r>
              <a:rPr lang="de-DE" dirty="0" err="1" smtClean="0"/>
              <a:t>network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de-DE" dirty="0" err="1" smtClean="0"/>
              <a:t>Rüedi</a:t>
            </a:r>
            <a:r>
              <a:rPr lang="de-DE" dirty="0" smtClean="0"/>
              <a:t> et al. (1992), Rabin (1992)</a:t>
            </a:r>
          </a:p>
          <a:p>
            <a:pPr lvl="1"/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</a:t>
            </a:r>
            <a:r>
              <a:rPr lang="de-DE" dirty="0" smtClean="0"/>
              <a:t> 15650 Å </a:t>
            </a:r>
            <a:r>
              <a:rPr lang="de-DE" dirty="0" err="1" smtClean="0"/>
              <a:t>lines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793" y="2714620"/>
            <a:ext cx="551012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Temperatures</a:t>
            </a:r>
            <a:r>
              <a:rPr lang="de-DE" dirty="0" smtClean="0"/>
              <a:t> in plage &amp; </a:t>
            </a:r>
            <a:r>
              <a:rPr lang="de-DE" dirty="0" err="1" smtClean="0"/>
              <a:t>network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4071966" cy="5043510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 smtClean="0"/>
              <a:t>Solanki</a:t>
            </a:r>
            <a:r>
              <a:rPr lang="de-DE" dirty="0" smtClean="0"/>
              <a:t> (1986), </a:t>
            </a:r>
            <a:r>
              <a:rPr lang="de-DE" dirty="0" err="1" smtClean="0"/>
              <a:t>Solanki</a:t>
            </a:r>
            <a:r>
              <a:rPr lang="de-DE" dirty="0" smtClean="0"/>
              <a:t> &amp; </a:t>
            </a:r>
            <a:r>
              <a:rPr lang="de-DE" dirty="0" err="1" smtClean="0"/>
              <a:t>Brigljevic</a:t>
            </a:r>
            <a:r>
              <a:rPr lang="de-DE" dirty="0" smtClean="0"/>
              <a:t> (1992)</a:t>
            </a:r>
          </a:p>
          <a:p>
            <a:pPr lvl="1"/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continuum</a:t>
            </a:r>
            <a:r>
              <a:rPr lang="de-DE" dirty="0" smtClean="0"/>
              <a:t> </a:t>
            </a:r>
            <a:r>
              <a:rPr lang="de-DE" dirty="0" err="1" smtClean="0"/>
              <a:t>forming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CI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Fe</a:t>
            </a:r>
            <a:r>
              <a:rPr lang="de-DE" dirty="0" smtClean="0"/>
              <a:t> II (Stokes I </a:t>
            </a:r>
            <a:r>
              <a:rPr lang="de-DE" dirty="0" err="1" smtClean="0"/>
              <a:t>and</a:t>
            </a:r>
            <a:r>
              <a:rPr lang="de-DE" dirty="0" smtClean="0"/>
              <a:t> V)</a:t>
            </a:r>
          </a:p>
          <a:p>
            <a:pPr lvl="1"/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on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brighter</a:t>
            </a:r>
            <a:r>
              <a:rPr lang="de-DE" dirty="0" smtClean="0"/>
              <a:t> </a:t>
            </a:r>
            <a:r>
              <a:rPr lang="de-DE" dirty="0" err="1" smtClean="0"/>
              <a:t>continuum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quiet</a:t>
            </a:r>
            <a:r>
              <a:rPr lang="de-DE" dirty="0" smtClean="0"/>
              <a:t> Sun </a:t>
            </a:r>
            <a:r>
              <a:rPr lang="de-DE" dirty="0" err="1" smtClean="0"/>
              <a:t>when</a:t>
            </a:r>
            <a:r>
              <a:rPr lang="de-DE" dirty="0" smtClean="0"/>
              <a:t> FF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endParaRPr lang="de-DE" dirty="0" smtClean="0"/>
          </a:p>
          <a:p>
            <a:pPr lvl="1"/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FF 5-8%</a:t>
            </a:r>
          </a:p>
          <a:p>
            <a:r>
              <a:rPr lang="de-DE" dirty="0" smtClean="0"/>
              <a:t>1000° </a:t>
            </a:r>
            <a:r>
              <a:rPr lang="de-DE" dirty="0" err="1" smtClean="0"/>
              <a:t>hotter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avg</a:t>
            </a:r>
            <a:r>
              <a:rPr lang="de-DE" dirty="0" smtClean="0"/>
              <a:t>. </a:t>
            </a:r>
            <a:r>
              <a:rPr lang="de-DE" dirty="0" err="1" smtClean="0"/>
              <a:t>quiet</a:t>
            </a:r>
            <a:r>
              <a:rPr lang="de-DE" dirty="0" smtClean="0"/>
              <a:t> Sun in </a:t>
            </a:r>
            <a:r>
              <a:rPr lang="de-DE" dirty="0" err="1" smtClean="0"/>
              <a:t>line-forming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71612"/>
            <a:ext cx="4724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600201"/>
            <a:ext cx="4143372" cy="2971808"/>
          </a:xfrm>
        </p:spPr>
        <p:txBody>
          <a:bodyPr>
            <a:normAutofit/>
          </a:bodyPr>
          <a:lstStyle/>
          <a:p>
            <a:r>
              <a:rPr lang="de-DE" dirty="0" smtClean="0"/>
              <a:t>I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weak</a:t>
            </a:r>
            <a:r>
              <a:rPr lang="de-DE" dirty="0" smtClean="0"/>
              <a:t> (7%)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high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temperature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/>
              <a:t> large Stokes V (5%)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ME-</a:t>
            </a:r>
            <a:r>
              <a:rPr lang="de-DE" dirty="0" err="1" smtClean="0"/>
              <a:t>Inv</a:t>
            </a:r>
            <a:r>
              <a:rPr lang="de-DE" dirty="0" smtClean="0"/>
              <a:t>.: ≥ 1 </a:t>
            </a:r>
            <a:r>
              <a:rPr lang="de-DE" dirty="0" err="1" smtClean="0"/>
              <a:t>kG</a:t>
            </a:r>
            <a:endParaRPr lang="de-DE" dirty="0" smtClean="0"/>
          </a:p>
        </p:txBody>
      </p:sp>
      <p:pic>
        <p:nvPicPr>
          <p:cNvPr id="4" name="Picture 3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456" y="571480"/>
            <a:ext cx="4398158" cy="55007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14282" y="4929198"/>
            <a:ext cx="4143404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de-DE" sz="3000" dirty="0" smtClean="0"/>
              <a:t>Can </a:t>
            </a:r>
            <a:r>
              <a:rPr lang="de-DE" sz="3000" dirty="0" err="1" smtClean="0"/>
              <a:t>we</a:t>
            </a:r>
            <a:r>
              <a:rPr lang="de-DE" sz="3000" dirty="0" smtClean="0"/>
              <a:t> </a:t>
            </a:r>
            <a:r>
              <a:rPr lang="de-DE" sz="3000" dirty="0" err="1" smtClean="0"/>
              <a:t>finally</a:t>
            </a:r>
            <a:r>
              <a:rPr lang="de-DE" sz="3000" dirty="0" smtClean="0"/>
              <a:t> </a:t>
            </a:r>
            <a:r>
              <a:rPr lang="de-DE" sz="3000" dirty="0" err="1" smtClean="0"/>
              <a:t>resolve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quiet</a:t>
            </a:r>
            <a:r>
              <a:rPr lang="de-DE" sz="3000" dirty="0" smtClean="0"/>
              <a:t> Sun </a:t>
            </a:r>
            <a:r>
              <a:rPr lang="de-DE" sz="3000" dirty="0" err="1" smtClean="0"/>
              <a:t>magnetic</a:t>
            </a:r>
            <a:r>
              <a:rPr lang="de-DE" sz="3000" dirty="0" smtClean="0"/>
              <a:t> </a:t>
            </a:r>
            <a:r>
              <a:rPr lang="de-DE" sz="3000" dirty="0" err="1" smtClean="0"/>
              <a:t>structures</a:t>
            </a:r>
            <a:r>
              <a:rPr lang="de-DE" sz="3000" dirty="0" smtClean="0"/>
              <a:t>?</a:t>
            </a:r>
            <a:endParaRPr lang="de-DE" sz="30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Tool: </a:t>
            </a:r>
            <a:r>
              <a:rPr lang="de-DE" dirty="0" err="1" smtClean="0"/>
              <a:t>Inversions</a:t>
            </a:r>
            <a:r>
              <a:rPr lang="de-DE" dirty="0" smtClean="0"/>
              <a:t> (non-ME)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RTE (SPINOR)</a:t>
            </a:r>
          </a:p>
          <a:p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B, INC, AZI, VLOS –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VMIC (fix </a:t>
            </a:r>
            <a:r>
              <a:rPr lang="de-DE" dirty="0" err="1" smtClean="0"/>
              <a:t>to</a:t>
            </a:r>
            <a:r>
              <a:rPr lang="de-DE" dirty="0" smtClean="0"/>
              <a:t> 0.8km/s)</a:t>
            </a:r>
            <a:br>
              <a:rPr lang="de-DE" dirty="0" smtClean="0"/>
            </a:br>
            <a:r>
              <a:rPr lang="de-DE" dirty="0" smtClean="0"/>
              <a:t>VMAC (</a:t>
            </a:r>
            <a:r>
              <a:rPr lang="de-DE" dirty="0" err="1" smtClean="0"/>
              <a:t>avg</a:t>
            </a:r>
            <a:r>
              <a:rPr lang="de-DE" dirty="0" smtClean="0"/>
              <a:t> QS: 2km/s)</a:t>
            </a:r>
            <a:br>
              <a:rPr lang="de-DE" dirty="0" smtClean="0"/>
            </a:br>
            <a:r>
              <a:rPr lang="de-DE" dirty="0" smtClean="0"/>
              <a:t>T0, TGRAD</a:t>
            </a:r>
          </a:p>
          <a:p>
            <a:r>
              <a:rPr lang="de-DE" dirty="0" err="1" smtClean="0"/>
              <a:t>normalization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HSRA (J.M. </a:t>
            </a:r>
            <a:r>
              <a:rPr lang="de-DE" dirty="0" err="1" smtClean="0"/>
              <a:t>Borrero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convolve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85mÅ </a:t>
            </a:r>
            <a:r>
              <a:rPr lang="de-DE" dirty="0" err="1" smtClean="0"/>
              <a:t>Gaussian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5072098" cy="63436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7" name="Straight Connector 6"/>
          <p:cNvCxnSpPr/>
          <p:nvPr/>
        </p:nvCxnSpPr>
        <p:spPr>
          <a:xfrm>
            <a:off x="1902544" y="1357298"/>
            <a:ext cx="700089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5852" y="285728"/>
            <a:ext cx="2502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HSRA </a:t>
            </a:r>
            <a:r>
              <a:rPr lang="de-DE" sz="2000" dirty="0" err="1" smtClean="0"/>
              <a:t>cont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>=1</a:t>
            </a:r>
            <a:br>
              <a:rPr lang="de-DE" sz="2000" dirty="0" smtClean="0"/>
            </a:br>
            <a:r>
              <a:rPr lang="de-DE" sz="2000" dirty="0" smtClean="0"/>
              <a:t>(=</a:t>
            </a:r>
            <a:r>
              <a:rPr lang="de-DE" sz="2000" dirty="0" err="1" smtClean="0"/>
              <a:t>avg</a:t>
            </a:r>
            <a:r>
              <a:rPr lang="de-DE" sz="2000" dirty="0" smtClean="0"/>
              <a:t>. </a:t>
            </a:r>
            <a:r>
              <a:rPr lang="de-DE" sz="2000" dirty="0" err="1" smtClean="0"/>
              <a:t>quiet</a:t>
            </a:r>
            <a:r>
              <a:rPr lang="de-DE" sz="2000" dirty="0" smtClean="0"/>
              <a:t> Sun)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5786454"/>
            <a:ext cx="226215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FF0000"/>
                </a:solidFill>
              </a:rPr>
              <a:t>network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patch</a:t>
            </a:r>
            <a:endParaRPr lang="de-DE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0070C0"/>
                </a:solidFill>
              </a:rPr>
              <a:t>center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granule</a:t>
            </a:r>
            <a:endParaRPr lang="de-DE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FFC000"/>
                </a:solidFill>
              </a:rPr>
              <a:t>intergran</a:t>
            </a:r>
            <a:r>
              <a:rPr lang="de-DE" dirty="0" smtClean="0">
                <a:solidFill>
                  <a:srgbClr val="FFC000"/>
                </a:solidFill>
              </a:rPr>
              <a:t>. </a:t>
            </a:r>
            <a:r>
              <a:rPr lang="de-DE" dirty="0" err="1" smtClean="0">
                <a:solidFill>
                  <a:srgbClr val="FFC000"/>
                </a:solidFill>
              </a:rPr>
              <a:t>lane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0" y="1428737"/>
            <a:ext cx="3948138" cy="42148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normalization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Stokes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QS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QS </a:t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cont-level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1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QS = HSRASP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HSRASP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linear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(T0, TGRAD)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0185" y="2214554"/>
            <a:ext cx="5843815" cy="464344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7" name="Straight Connector 6"/>
          <p:cNvCxnSpPr/>
          <p:nvPr/>
        </p:nvCxnSpPr>
        <p:spPr>
          <a:xfrm>
            <a:off x="1857356" y="3571876"/>
            <a:ext cx="700089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571876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HSRA </a:t>
            </a:r>
            <a:r>
              <a:rPr lang="de-DE" sz="2400" dirty="0" err="1" smtClean="0"/>
              <a:t>cont</a:t>
            </a:r>
            <a:r>
              <a:rPr lang="de-DE" sz="2400" dirty="0" smtClean="0"/>
              <a:t>. :=1</a:t>
            </a:r>
            <a:br>
              <a:rPr lang="de-DE" sz="2400" dirty="0" smtClean="0"/>
            </a:br>
            <a:r>
              <a:rPr lang="de-DE" sz="2400" dirty="0" smtClean="0"/>
              <a:t>(=</a:t>
            </a:r>
            <a:r>
              <a:rPr lang="de-DE" sz="2400" dirty="0" err="1" smtClean="0"/>
              <a:t>avg</a:t>
            </a:r>
            <a:r>
              <a:rPr lang="de-DE" sz="2400" dirty="0" smtClean="0"/>
              <a:t>. </a:t>
            </a:r>
            <a:r>
              <a:rPr lang="de-DE" sz="2400" dirty="0" err="1" smtClean="0"/>
              <a:t>quiet</a:t>
            </a:r>
            <a:r>
              <a:rPr lang="de-DE" sz="2400" dirty="0" smtClean="0"/>
              <a:t> Sun)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0" y="142852"/>
            <a:ext cx="9091610" cy="3071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normalization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Stokes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QS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QS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cont-level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1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QS = HSRASP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HSRASP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linear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(T0, TGRAD)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\log\tau) = T_{HSRASP}(\log\tau) + T_0 + T_{Grad}\log\tau  template TPT2  env TPENV1  fore 33023  back 16777215  eqnno 1"/>
  <p:tag name="FILENAME" val="TP_tmp"/>
  <p:tag name="ORIGWIDTH" val="450"/>
  <p:tag name="PICTUREFILESIZE" val="30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334</Words>
  <Application>Microsoft Office PowerPoint</Application>
  <PresentationFormat>On-screen Show (4:3)</PresentationFormat>
  <Paragraphs>63</Paragraphs>
  <Slides>29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Franklin Gothic Book</vt:lpstr>
      <vt:lpstr>Wingdings 2</vt:lpstr>
      <vt:lpstr>CMMI8</vt:lpstr>
      <vt:lpstr>LCMSS8</vt:lpstr>
      <vt:lpstr>Wingdings</vt:lpstr>
      <vt:lpstr>Technic</vt:lpstr>
      <vt:lpstr>Fully resolved quiet Sun magnetic fluxtubes</vt:lpstr>
      <vt:lpstr>kG fields in plage &amp; network</vt:lpstr>
      <vt:lpstr>kG fields in plage &amp; network</vt:lpstr>
      <vt:lpstr>kG fields in plage &amp; network</vt:lpstr>
      <vt:lpstr>Temperatures in plage &amp; network</vt:lpstr>
      <vt:lpstr>Motivation</vt:lpstr>
      <vt:lpstr>Tool: Inversions (non-ME)</vt:lpstr>
      <vt:lpstr>Slide 8</vt:lpstr>
      <vt:lpstr>Slide 9</vt:lpstr>
      <vt:lpstr>Cont. normalization: HSRA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Summary &amp;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lagg</dc:creator>
  <cp:lastModifiedBy>lagg</cp:lastModifiedBy>
  <cp:revision>52</cp:revision>
  <dcterms:created xsi:type="dcterms:W3CDTF">2010-04-22T11:03:29Z</dcterms:created>
  <dcterms:modified xsi:type="dcterms:W3CDTF">2010-05-05T08:02:45Z</dcterms:modified>
</cp:coreProperties>
</file>